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layfair Display"/>
      <p:regular r:id="rId26"/>
      <p:bold r:id="rId27"/>
      <p:italic r:id="rId28"/>
      <p:boldItalic r:id="rId29"/>
    </p:embeddedFont>
    <p:embeddedFont>
      <p:font typeface="La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regular.fntdata"/><Relationship Id="rId25" Type="http://schemas.openxmlformats.org/officeDocument/2006/relationships/slide" Target="slides/slide20.xml"/><Relationship Id="rId28" Type="http://schemas.openxmlformats.org/officeDocument/2006/relationships/font" Target="fonts/PlayfairDisplay-italic.fntdata"/><Relationship Id="rId27" Type="http://schemas.openxmlformats.org/officeDocument/2006/relationships/font" Target="fonts/PlayfairDisplay-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6.xml"/><Relationship Id="rId33" Type="http://schemas.openxmlformats.org/officeDocument/2006/relationships/font" Target="fonts/Lato-boldItalic.fntdata"/><Relationship Id="rId10" Type="http://schemas.openxmlformats.org/officeDocument/2006/relationships/slide" Target="slides/slide5.xml"/><Relationship Id="rId32"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afternoon and thank you kindly for the opportunity speak in-person today on behalf of the orcasound hydrophone network and open source community. Far too many good people have contributed to this effort today than I could enter in the ASA author form, so I’ll do my best to acknowledge them during the talk. If you're in the back of the room realizing (like me) that your eyesight has worsened during he covid pandemic, our slides are available at this URL -- orcasound.net/talks. You can use this Google slide deck to explore the links I’ll demo today and even join our community by clicking on this yellow underlined link which leads to our open Slack workspace. My goal is to give you a tour of how we are trying to give SRKWs a voice in their conservation -- which is complex and possesses at least 2 challenges.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3ccf35e0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03ccf35e0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ddcfbda90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ddcfbda90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03ccf35e03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03ccf35e03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ddcfbda90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ddcfbda90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b3fe279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b3fe279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ab3d65e87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ab3d65e87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ddcfbda90a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ddcfbda90a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e11e3e8c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e11e3e8c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b3d65e87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b3d65e87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ab4950c3ba_6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ab4950c3ba_6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ddcfbda9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ddcfbda9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first part of our challenge and opportunity is geographic. The SRKWs seek salmon along much of the west coast. Part of this talk is an invitation to those of you from Oregon and California and Canada to join our mission to listen for these orcas and recover the endangered salmon runs they seek throughout their range -- much of which is now critical habitat in the U.S.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bfccc219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bfccc219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all deployed on the cloud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0518f0e9c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0518f0e9c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second, bigger challenge is reducing all the threats they face over the long haul. As bioacousticians, many of us have been focused primarily on reducing vessel noise impacts in the short-term, which is a good strategy. However, I hope by the end of this talk that I’ll have convinced you we can also leverage the sounds orcas make to address the longer-term risks the face: low salmon supply and persistent pollutants. Can we parlay their potential “death by a thousand cuts” into recovery by a 1000 conservation actions -- per year, per day, or even per hour? Let me explain how we think AI and humans could accomplish this.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ddcfbda90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ddcfbda90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ddcfbda90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ddcfbda90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ab3d65e87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ab3d65e87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ddcfbda90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ddcfbda90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dcfbda90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ddcfbda90a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dcfbda90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dcfbda90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orcasound.net/hacker-hall-of-fame/" TargetMode="External"/><Relationship Id="rId4" Type="http://schemas.openxmlformats.org/officeDocument/2006/relationships/hyperlink" Target="https://join.slack.com/t/orcasound/shared_invite/zt-bd1jk2q9-FjeWr3OzocDBwDgS0g1FdQ" TargetMode="External"/><Relationship Id="rId5" Type="http://schemas.openxmlformats.org/officeDocument/2006/relationships/image" Target="../media/image3.jp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facebook.com/OrcaNetwork" TargetMode="External"/><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hyperlink" Target="https://trello.com/b/wBg0qhss/orcasound-roadmap"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s://www.google.com/maps/d/u/0/edit?hl=en&amp;mid=11n2HMmWq9-TSXjdHc_BYPKzOMq9xVbk5&amp;ll=2.216726319985888%2C0&amp;z=2" TargetMode="External"/><Relationship Id="rId4" Type="http://schemas.openxmlformats.org/officeDocument/2006/relationships/image" Target="../media/image24.png"/><Relationship Id="rId5" Type="http://schemas.openxmlformats.org/officeDocument/2006/relationships/hyperlink" Target="https://www.google.com/maps/d/u/0/edit?hl=en&amp;mid=1jAc74fEyRyznLXXP5Mpq3tk5daE&amp;ll=32.384856016555204%2C-151.92402937612133&amp;z=4" TargetMode="External"/><Relationship Id="rId6" Type="http://schemas.openxmlformats.org/officeDocument/2006/relationships/hyperlink" Target="https://www.google.com/maps/d/u/0/edit?hl=en&amp;mid=1jAc74fEyRyznLXXP5Mpq3tk5daE&amp;ll=32.384856016555204%2C-151.92402937612133&amp;z=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orcasound.net/hacker-hall-of-fame/" TargetMode="External"/><Relationship Id="rId4" Type="http://schemas.openxmlformats.org/officeDocument/2006/relationships/hyperlink" Target="https://summerofcode.withgoogle.com/archive/2020/organizations/6216078121762816/" TargetMode="External"/><Relationship Id="rId11" Type="http://schemas.openxmlformats.org/officeDocument/2006/relationships/hyperlink" Target="https://live.orcasound.net/" TargetMode="External"/><Relationship Id="rId10" Type="http://schemas.openxmlformats.org/officeDocument/2006/relationships/image" Target="../media/image20.jpg"/><Relationship Id="rId9" Type="http://schemas.openxmlformats.org/officeDocument/2006/relationships/hyperlink" Target="http://github.com/orcasound" TargetMode="External"/><Relationship Id="rId5" Type="http://schemas.openxmlformats.org/officeDocument/2006/relationships/hyperlink" Target="https://www.microsoft.com/en-us/ai/ai-for-earth" TargetMode="External"/><Relationship Id="rId6" Type="http://schemas.openxmlformats.org/officeDocument/2006/relationships/hyperlink" Target="http://orcasound.net" TargetMode="External"/><Relationship Id="rId7" Type="http://schemas.openxmlformats.org/officeDocument/2006/relationships/hyperlink" Target="http://orcasound.net" TargetMode="External"/><Relationship Id="rId8" Type="http://schemas.openxmlformats.org/officeDocument/2006/relationships/hyperlink" Target="http://ai4orcas.ne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github.com/orcasound/orcagsoc/issues/2" TargetMode="External"/><Relationship Id="rId4" Type="http://schemas.openxmlformats.org/officeDocument/2006/relationships/hyperlink" Target="https://github.com/orcasound/orcagsoc/issues/2" TargetMode="External"/><Relationship Id="rId5" Type="http://schemas.openxmlformats.org/officeDocument/2006/relationships/image" Target="../media/image19.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hyperlink" Target="https://musiclab.chromeexperiments.com" TargetMode="External"/><Relationship Id="rId5" Type="http://schemas.openxmlformats.org/officeDocument/2006/relationships/hyperlink" Target="https://github.com/topics/docker" TargetMode="External"/><Relationship Id="rId6" Type="http://schemas.openxmlformats.org/officeDocument/2006/relationships/hyperlink" Target="https://www.postgresql.org" TargetMode="External"/><Relationship Id="rId7" Type="http://schemas.openxmlformats.org/officeDocument/2006/relationships/hyperlink" Target="https://flask.palletsprojects.com/en/1.1.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s://www.fisheries.noaa.gov/west-coast/endangered-species-conservation/southern-resident-killer-whale-recovery-planning-and#vessel-effects-and-sound" TargetMode="Externa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live.orcasound.net" TargetMode="External"/><Relationship Id="rId4" Type="http://schemas.openxmlformats.org/officeDocument/2006/relationships/hyperlink" Target="https://github.com/orcasound" TargetMode="External"/><Relationship Id="rId5"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blokas.io/pisound/" TargetMode="External"/><Relationship Id="rId4" Type="http://schemas.openxmlformats.org/officeDocument/2006/relationships/hyperlink" Target="http://live.orcasound.net" TargetMode="External"/><Relationship Id="rId11" Type="http://schemas.openxmlformats.org/officeDocument/2006/relationships/hyperlink" Target="https://github.com/orcasound/orcasite" TargetMode="External"/><Relationship Id="rId10" Type="http://schemas.openxmlformats.org/officeDocument/2006/relationships/hyperlink" Target="https://github.com/orcasound/orcanode" TargetMode="External"/><Relationship Id="rId9" Type="http://schemas.openxmlformats.org/officeDocument/2006/relationships/image" Target="../media/image17.jp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hyperlink" Target="http://drive.google.com/file/d/1Jz3zXAgZfQBobXi_I12IJrn_OXkpulGF/view" TargetMode="External"/><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hyperlink" Target="https://registry.opendata.aws/orcasound/" TargetMode="External"/><Relationship Id="rId6" Type="http://schemas.openxmlformats.org/officeDocument/2006/relationships/hyperlink" Target="https://open.quiltdata.com/b/streaming-orcasound-ne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hyperlink" Target="https://github.com/orcasound/orcadata/wiki"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ai4orcas.net/portfolio" TargetMode="External"/><Relationship Id="rId4" Type="http://schemas.openxmlformats.org/officeDocument/2006/relationships/hyperlink" Target="http://orcahello.ai4orcas.net/" TargetMode="External"/><Relationship Id="rId5" Type="http://schemas.openxmlformats.org/officeDocument/2006/relationships/hyperlink" Target="http://podcast.ai4orcas.net/" TargetMode="External"/><Relationship Id="rId6" Type="http://schemas.openxmlformats.org/officeDocument/2006/relationships/hyperlink" Target="http://orcaal.ai4orcas.net/" TargetMode="External"/><Relationship Id="rId7"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3"/>
          <p:cNvSpPr txBox="1"/>
          <p:nvPr>
            <p:ph type="ctrTitle"/>
          </p:nvPr>
        </p:nvSpPr>
        <p:spPr>
          <a:xfrm>
            <a:off x="630600" y="1004100"/>
            <a:ext cx="4710900" cy="1847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 sz="2800"/>
              <a:t>open source software for catalyzing conservation of </a:t>
            </a:r>
            <a:br>
              <a:rPr lang="en" sz="2800"/>
            </a:br>
            <a:r>
              <a:rPr lang="en" sz="2800">
                <a:highlight>
                  <a:srgbClr val="24292E"/>
                </a:highlight>
              </a:rPr>
              <a:t>Southern Resident killer whales</a:t>
            </a:r>
            <a:r>
              <a:rPr lang="en" sz="2800"/>
              <a:t> (in real-time)</a:t>
            </a:r>
            <a:endParaRPr sz="2400"/>
          </a:p>
        </p:txBody>
      </p:sp>
      <p:sp>
        <p:nvSpPr>
          <p:cNvPr id="69" name="Google Shape;69;p13"/>
          <p:cNvSpPr txBox="1"/>
          <p:nvPr>
            <p:ph idx="1" type="subTitle"/>
          </p:nvPr>
        </p:nvSpPr>
        <p:spPr>
          <a:xfrm>
            <a:off x="630600" y="3169450"/>
            <a:ext cx="4461600" cy="16890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sz="1900">
                <a:solidFill>
                  <a:srgbClr val="0000FF"/>
                </a:solidFill>
              </a:rPr>
              <a:t>Scott Veirs &amp; Val Veirs </a:t>
            </a:r>
            <a:r>
              <a:rPr lang="en" sz="1900">
                <a:solidFill>
                  <a:srgbClr val="0000FF"/>
                </a:solidFill>
              </a:rPr>
              <a:t>on behalf of the </a:t>
            </a:r>
            <a:r>
              <a:rPr lang="en" sz="1900" u="sng">
                <a:solidFill>
                  <a:schemeClr val="hlink"/>
                </a:solidFill>
                <a:hlinkClick r:id="rId3"/>
              </a:rPr>
              <a:t>Orcasound community</a:t>
            </a:r>
            <a:endParaRPr sz="1900">
              <a:solidFill>
                <a:srgbClr val="0000FF"/>
              </a:solidFill>
            </a:endParaRPr>
          </a:p>
          <a:p>
            <a:pPr indent="0" lvl="0" marL="0" rtl="0" algn="l">
              <a:spcBef>
                <a:spcPts val="1000"/>
              </a:spcBef>
              <a:spcAft>
                <a:spcPts val="0"/>
              </a:spcAft>
              <a:buNone/>
            </a:pPr>
            <a:r>
              <a:rPr lang="en" sz="1700">
                <a:solidFill>
                  <a:srgbClr val="0000FF"/>
                </a:solidFill>
              </a:rPr>
              <a:t>sveirs@ gmail.com | </a:t>
            </a:r>
            <a:r>
              <a:rPr lang="en" sz="1700" u="sng">
                <a:solidFill>
                  <a:schemeClr val="hlink"/>
                </a:solidFill>
                <a:hlinkClick r:id="rId4"/>
              </a:rPr>
              <a:t>Orcasound Slack</a:t>
            </a:r>
            <a:endParaRPr sz="1900">
              <a:solidFill>
                <a:srgbClr val="0000FF"/>
              </a:solidFill>
            </a:endParaRPr>
          </a:p>
          <a:p>
            <a:pPr indent="0" lvl="0" marL="0" rtl="0" algn="l">
              <a:spcBef>
                <a:spcPts val="1000"/>
              </a:spcBef>
              <a:spcAft>
                <a:spcPts val="0"/>
              </a:spcAft>
              <a:buNone/>
            </a:pPr>
            <a:r>
              <a:rPr b="1" lang="en" sz="1900">
                <a:solidFill>
                  <a:schemeClr val="accent5"/>
                </a:solidFill>
              </a:rPr>
              <a:t>orcasound.net/talks</a:t>
            </a:r>
            <a:endParaRPr b="1" sz="2800">
              <a:solidFill>
                <a:schemeClr val="accent5"/>
              </a:solidFill>
            </a:endParaRPr>
          </a:p>
          <a:p>
            <a:pPr indent="0" lvl="0" marL="0" rtl="0" algn="l">
              <a:spcBef>
                <a:spcPts val="1000"/>
              </a:spcBef>
              <a:spcAft>
                <a:spcPts val="0"/>
              </a:spcAft>
              <a:buNone/>
            </a:pPr>
            <a:r>
              <a:t/>
            </a:r>
            <a:endParaRPr sz="1900">
              <a:solidFill>
                <a:srgbClr val="0000FF"/>
              </a:solidFill>
            </a:endParaRPr>
          </a:p>
        </p:txBody>
      </p:sp>
      <p:pic>
        <p:nvPicPr>
          <p:cNvPr id="70" name="Google Shape;70;p13"/>
          <p:cNvPicPr preferRelativeResize="0"/>
          <p:nvPr/>
        </p:nvPicPr>
        <p:blipFill>
          <a:blip r:embed="rId5">
            <a:alphaModFix/>
          </a:blip>
          <a:stretch>
            <a:fillRect/>
          </a:stretch>
        </p:blipFill>
        <p:spPr>
          <a:xfrm>
            <a:off x="5517657" y="284975"/>
            <a:ext cx="3077775" cy="4573550"/>
          </a:xfrm>
          <a:prstGeom prst="rect">
            <a:avLst/>
          </a:prstGeom>
          <a:noFill/>
          <a:ln>
            <a:noFill/>
          </a:ln>
        </p:spPr>
      </p:pic>
      <p:pic>
        <p:nvPicPr>
          <p:cNvPr id="71" name="Google Shape;71;p13"/>
          <p:cNvPicPr preferRelativeResize="0"/>
          <p:nvPr/>
        </p:nvPicPr>
        <p:blipFill>
          <a:blip r:embed="rId6">
            <a:alphaModFix/>
          </a:blip>
          <a:stretch>
            <a:fillRect/>
          </a:stretch>
        </p:blipFill>
        <p:spPr>
          <a:xfrm>
            <a:off x="630600" y="423300"/>
            <a:ext cx="4491750" cy="473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2"/>
          <p:cNvSpPr txBox="1"/>
          <p:nvPr>
            <p:ph type="ctrTitle"/>
          </p:nvPr>
        </p:nvSpPr>
        <p:spPr>
          <a:xfrm>
            <a:off x="625488" y="536425"/>
            <a:ext cx="7893000" cy="8259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en" sz="4200"/>
              <a:t>AI+human detection is optimal</a:t>
            </a:r>
            <a:endParaRPr/>
          </a:p>
        </p:txBody>
      </p:sp>
      <p:sp>
        <p:nvSpPr>
          <p:cNvPr id="150" name="Google Shape;150;p22"/>
          <p:cNvSpPr/>
          <p:nvPr/>
        </p:nvSpPr>
        <p:spPr>
          <a:xfrm>
            <a:off x="679325" y="2091900"/>
            <a:ext cx="495900" cy="31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2"/>
          <p:cNvSpPr/>
          <p:nvPr/>
        </p:nvSpPr>
        <p:spPr>
          <a:xfrm>
            <a:off x="463675" y="-10775"/>
            <a:ext cx="8205900" cy="183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22"/>
          <p:cNvPicPr preferRelativeResize="0"/>
          <p:nvPr/>
        </p:nvPicPr>
        <p:blipFill>
          <a:blip r:embed="rId3">
            <a:alphaModFix/>
          </a:blip>
          <a:stretch>
            <a:fillRect/>
          </a:stretch>
        </p:blipFill>
        <p:spPr>
          <a:xfrm>
            <a:off x="4032301" y="1427600"/>
            <a:ext cx="4486200" cy="3487300"/>
          </a:xfrm>
          <a:prstGeom prst="rect">
            <a:avLst/>
          </a:prstGeom>
          <a:noFill/>
          <a:ln>
            <a:noFill/>
          </a:ln>
        </p:spPr>
      </p:pic>
      <p:sp>
        <p:nvSpPr>
          <p:cNvPr id="153" name="Google Shape;153;p22"/>
          <p:cNvSpPr txBox="1"/>
          <p:nvPr>
            <p:ph idx="1" type="subTitle"/>
          </p:nvPr>
        </p:nvSpPr>
        <p:spPr>
          <a:xfrm>
            <a:off x="625500" y="1290425"/>
            <a:ext cx="3180600" cy="3487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 sz="1600"/>
              <a:t>For many end-users, expert validation of acoustic &amp;/or visual detections is still important.</a:t>
            </a:r>
            <a:endParaRPr sz="1600"/>
          </a:p>
          <a:p>
            <a:pPr indent="0" lvl="0" marL="0" rtl="0" algn="l">
              <a:spcBef>
                <a:spcPts val="1000"/>
              </a:spcBef>
              <a:spcAft>
                <a:spcPts val="0"/>
              </a:spcAft>
              <a:buNone/>
            </a:pPr>
            <a:r>
              <a:rPr b="1" lang="en" sz="1600">
                <a:solidFill>
                  <a:schemeClr val="dk1"/>
                </a:solidFill>
              </a:rPr>
              <a:t>2021 results:</a:t>
            </a:r>
            <a:endParaRPr b="1" sz="16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71 hr SRKW bouts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30 hr Bigg’s bouts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18 hr humpback bouts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Of 41 known SRKW transits: AI detected 54%; humans 81%; and 100% combined</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AI outage in Oct missed 12 (31%) </a:t>
            </a:r>
            <a:endParaRPr sz="1600">
              <a:solidFill>
                <a:schemeClr val="dk1"/>
              </a:solidFill>
            </a:endParaRPr>
          </a:p>
          <a:p>
            <a:pPr indent="0" lvl="0" marL="0" rtl="0" algn="l">
              <a:spcBef>
                <a:spcPts val="1000"/>
              </a:spcBef>
              <a:spcAft>
                <a:spcPts val="0"/>
              </a:spcAft>
              <a:buNone/>
            </a:pPr>
            <a:r>
              <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3"/>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Technical</a:t>
            </a:r>
            <a:r>
              <a:rPr lang="en">
                <a:solidFill>
                  <a:schemeClr val="dk2"/>
                </a:solidFill>
              </a:rPr>
              <a:t> and scientific</a:t>
            </a:r>
            <a:r>
              <a:rPr lang="en">
                <a:solidFill>
                  <a:schemeClr val="dk2"/>
                </a:solidFill>
              </a:rPr>
              <a:t> challenges</a:t>
            </a:r>
            <a:endParaRPr>
              <a:solidFill>
                <a:schemeClr val="dk2"/>
              </a:solidFill>
            </a:endParaRPr>
          </a:p>
        </p:txBody>
      </p:sp>
      <p:sp>
        <p:nvSpPr>
          <p:cNvPr id="159" name="Google Shape;159;p23"/>
          <p:cNvSpPr txBox="1"/>
          <p:nvPr>
            <p:ph idx="1" type="body"/>
          </p:nvPr>
        </p:nvSpPr>
        <p:spPr>
          <a:xfrm>
            <a:off x="252475" y="1417950"/>
            <a:ext cx="4753800" cy="3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Where are they now?</a:t>
            </a:r>
            <a:br>
              <a:rPr b="1" lang="en"/>
            </a:br>
            <a:r>
              <a:rPr i="1" lang="en"/>
              <a:t>Applied conservation problems</a:t>
            </a:r>
            <a:br>
              <a:rPr b="1" lang="en"/>
            </a:br>
            <a:br>
              <a:rPr lang="en"/>
            </a:br>
            <a:r>
              <a:rPr lang="en"/>
              <a:t>Can we automate </a:t>
            </a:r>
            <a:r>
              <a:rPr lang="en" u="sng"/>
              <a:t>reliable</a:t>
            </a:r>
            <a:r>
              <a:rPr lang="en"/>
              <a:t> real-time notification of SRKW presence, or will humans remain in the loop?</a:t>
            </a:r>
            <a:endParaRPr/>
          </a:p>
          <a:p>
            <a:pPr indent="-317500" lvl="0" marL="457200" rtl="0" algn="l">
              <a:spcBef>
                <a:spcPts val="1600"/>
              </a:spcBef>
              <a:spcAft>
                <a:spcPts val="0"/>
              </a:spcAft>
              <a:buSzPts val="1400"/>
              <a:buAutoNum type="arabicPeriod"/>
            </a:pPr>
            <a:r>
              <a:rPr lang="en"/>
              <a:t>Notify as soon as possible, or only when “sure” of SRKW?</a:t>
            </a:r>
            <a:endParaRPr/>
          </a:p>
          <a:p>
            <a:pPr indent="-317500" lvl="0" marL="457200" rtl="0" algn="l">
              <a:spcBef>
                <a:spcPts val="0"/>
              </a:spcBef>
              <a:spcAft>
                <a:spcPts val="0"/>
              </a:spcAft>
              <a:buSzPts val="1400"/>
              <a:buAutoNum type="arabicPeriod"/>
            </a:pPr>
            <a:r>
              <a:rPr lang="en"/>
              <a:t>What is end-user’s false positive tolerance?</a:t>
            </a:r>
            <a:endParaRPr/>
          </a:p>
          <a:p>
            <a:pPr indent="-317500" lvl="0" marL="457200" rtl="0" algn="l">
              <a:spcBef>
                <a:spcPts val="0"/>
              </a:spcBef>
              <a:spcAft>
                <a:spcPts val="0"/>
              </a:spcAft>
              <a:buSzPts val="1400"/>
              <a:buAutoNum type="arabicPeriod"/>
            </a:pPr>
            <a:r>
              <a:rPr lang="en"/>
              <a:t>The conservation</a:t>
            </a:r>
            <a:r>
              <a:rPr lang="en"/>
              <a:t> challenge: h</a:t>
            </a:r>
            <a:r>
              <a:rPr lang="en"/>
              <a:t>ow to inspire users to act for SRKWs when empathy is maximized during a live acoustic event? </a:t>
            </a:r>
            <a:endParaRPr/>
          </a:p>
        </p:txBody>
      </p:sp>
      <p:sp>
        <p:nvSpPr>
          <p:cNvPr id="160" name="Google Shape;160;p23"/>
          <p:cNvSpPr txBox="1"/>
          <p:nvPr>
            <p:ph idx="2" type="body"/>
          </p:nvPr>
        </p:nvSpPr>
        <p:spPr>
          <a:xfrm>
            <a:off x="5273350" y="1417950"/>
            <a:ext cx="35589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What are they saying?</a:t>
            </a:r>
            <a:br>
              <a:rPr lang="en"/>
            </a:br>
            <a:r>
              <a:rPr i="1" lang="en"/>
              <a:t>Basic biology problems</a:t>
            </a:r>
            <a:br>
              <a:rPr lang="en"/>
            </a:br>
            <a:br>
              <a:rPr lang="en"/>
            </a:br>
            <a:r>
              <a:rPr lang="en"/>
              <a:t>Bioacoustics topics our data can inform:</a:t>
            </a:r>
            <a:endParaRPr/>
          </a:p>
          <a:p>
            <a:pPr indent="-317500" lvl="0" marL="457200" rtl="0" algn="l">
              <a:spcBef>
                <a:spcPts val="1600"/>
              </a:spcBef>
              <a:spcAft>
                <a:spcPts val="0"/>
              </a:spcAft>
              <a:buSzPts val="1400"/>
              <a:buChar char="●"/>
            </a:pPr>
            <a:r>
              <a:rPr lang="en"/>
              <a:t>marine mammal communication systems</a:t>
            </a:r>
            <a:endParaRPr/>
          </a:p>
          <a:p>
            <a:pPr indent="-317500" lvl="0" marL="457200" rtl="0" algn="l">
              <a:spcBef>
                <a:spcPts val="0"/>
              </a:spcBef>
              <a:spcAft>
                <a:spcPts val="0"/>
              </a:spcAft>
              <a:buSzPts val="1400"/>
              <a:buChar char="●"/>
            </a:pPr>
            <a:r>
              <a:rPr lang="en"/>
              <a:t>biosonar</a:t>
            </a:r>
            <a:endParaRPr/>
          </a:p>
          <a:p>
            <a:pPr indent="-317500" lvl="0" marL="457200" rtl="0" algn="l">
              <a:spcBef>
                <a:spcPts val="0"/>
              </a:spcBef>
              <a:spcAft>
                <a:spcPts val="0"/>
              </a:spcAft>
              <a:buSzPts val="1400"/>
              <a:buChar char="●"/>
            </a:pPr>
            <a:r>
              <a:rPr lang="en"/>
              <a:t>marine acoustic ecology</a:t>
            </a:r>
            <a:endParaRPr/>
          </a:p>
          <a:p>
            <a:pPr indent="-317500" lvl="0" marL="457200" rtl="0" algn="l">
              <a:spcBef>
                <a:spcPts val="0"/>
              </a:spcBef>
              <a:spcAft>
                <a:spcPts val="0"/>
              </a:spcAft>
              <a:buSzPts val="1400"/>
              <a:buChar char="●"/>
            </a:pPr>
            <a:r>
              <a:rPr lang="en"/>
              <a:t>soundscape analysis</a:t>
            </a:r>
            <a:endParaRPr/>
          </a:p>
          <a:p>
            <a:pPr indent="0" lvl="0" marL="0" rtl="0" algn="l">
              <a:spcBef>
                <a:spcPts val="1600"/>
              </a:spcBef>
              <a:spcAft>
                <a:spcPts val="1600"/>
              </a:spcAft>
              <a:buNone/>
            </a:pPr>
            <a:r>
              <a:rPr lang="en"/>
              <a:t>Lots of visualization opportunities!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4"/>
          <p:cNvSpPr txBox="1"/>
          <p:nvPr>
            <p:ph type="ctrTitle"/>
          </p:nvPr>
        </p:nvSpPr>
        <p:spPr>
          <a:xfrm>
            <a:off x="625500" y="343521"/>
            <a:ext cx="7893000" cy="7479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en" sz="4200"/>
              <a:t>Sighting &amp; listening together</a:t>
            </a:r>
            <a:endParaRPr/>
          </a:p>
        </p:txBody>
      </p:sp>
      <p:sp>
        <p:nvSpPr>
          <p:cNvPr id="166" name="Google Shape;166;p24"/>
          <p:cNvSpPr/>
          <p:nvPr/>
        </p:nvSpPr>
        <p:spPr>
          <a:xfrm>
            <a:off x="679325" y="2091900"/>
            <a:ext cx="495900" cy="31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4"/>
          <p:cNvSpPr/>
          <p:nvPr/>
        </p:nvSpPr>
        <p:spPr>
          <a:xfrm>
            <a:off x="463675" y="-10775"/>
            <a:ext cx="8205900" cy="183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4"/>
          <p:cNvSpPr txBox="1"/>
          <p:nvPr>
            <p:ph idx="1" type="subTitle"/>
          </p:nvPr>
        </p:nvSpPr>
        <p:spPr>
          <a:xfrm>
            <a:off x="346650" y="1091425"/>
            <a:ext cx="3459300" cy="3686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 sz="1600"/>
              <a:t>Great synergies lie in integrating acoustic and visual real-time observations!</a:t>
            </a:r>
            <a:endParaRPr sz="1600"/>
          </a:p>
          <a:p>
            <a:pPr indent="0" lvl="0" marL="0" rtl="0" algn="l">
              <a:spcBef>
                <a:spcPts val="1000"/>
              </a:spcBef>
              <a:spcAft>
                <a:spcPts val="0"/>
              </a:spcAft>
              <a:buNone/>
            </a:pPr>
            <a:r>
              <a:rPr b="1" lang="en" sz="1600">
                <a:solidFill>
                  <a:schemeClr val="dk1"/>
                </a:solidFill>
              </a:rPr>
              <a:t>2022 goals:</a:t>
            </a:r>
            <a:endParaRPr b="1" sz="16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Data cooperative for sharing:</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vetted sightings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verified human detections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moderated OrcaHello detections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Public API &amp; Creative Commons license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Notifications API</a:t>
            </a:r>
            <a:endParaRPr sz="1600">
              <a:solidFill>
                <a:schemeClr val="dk1"/>
              </a:solidFill>
            </a:endParaRPr>
          </a:p>
          <a:p>
            <a:pPr indent="-330200" lvl="0" marL="457200" rtl="0" algn="l">
              <a:spcBef>
                <a:spcPts val="0"/>
              </a:spcBef>
              <a:spcAft>
                <a:spcPts val="0"/>
              </a:spcAft>
              <a:buClr>
                <a:schemeClr val="dk1"/>
              </a:buClr>
              <a:buSzPts val="1600"/>
              <a:buChar char="●"/>
            </a:pPr>
            <a:r>
              <a:rPr lang="en" sz="1600" u="sng">
                <a:solidFill>
                  <a:schemeClr val="hlink"/>
                </a:solidFill>
                <a:hlinkClick r:id="rId3"/>
              </a:rPr>
              <a:t>Orca Network Facebook group</a:t>
            </a:r>
            <a:endParaRPr sz="1600">
              <a:solidFill>
                <a:schemeClr val="dk1"/>
              </a:solidFill>
            </a:endParaRPr>
          </a:p>
          <a:p>
            <a:pPr indent="0" lvl="0" marL="0" rtl="0" algn="l">
              <a:spcBef>
                <a:spcPts val="1000"/>
              </a:spcBef>
              <a:spcAft>
                <a:spcPts val="0"/>
              </a:spcAft>
              <a:buNone/>
            </a:pPr>
            <a:r>
              <a:t/>
            </a:r>
            <a:endParaRPr sz="1600"/>
          </a:p>
        </p:txBody>
      </p:sp>
      <p:pic>
        <p:nvPicPr>
          <p:cNvPr id="169" name="Google Shape;169;p24"/>
          <p:cNvPicPr preferRelativeResize="0"/>
          <p:nvPr/>
        </p:nvPicPr>
        <p:blipFill>
          <a:blip r:embed="rId4">
            <a:alphaModFix/>
          </a:blip>
          <a:stretch>
            <a:fillRect/>
          </a:stretch>
        </p:blipFill>
        <p:spPr>
          <a:xfrm>
            <a:off x="3840350" y="1091425"/>
            <a:ext cx="2012639" cy="3476376"/>
          </a:xfrm>
          <a:prstGeom prst="rect">
            <a:avLst/>
          </a:prstGeom>
          <a:noFill/>
          <a:ln>
            <a:noFill/>
          </a:ln>
        </p:spPr>
      </p:pic>
      <p:pic>
        <p:nvPicPr>
          <p:cNvPr id="170" name="Google Shape;170;p24"/>
          <p:cNvPicPr preferRelativeResize="0"/>
          <p:nvPr/>
        </p:nvPicPr>
        <p:blipFill>
          <a:blip r:embed="rId5">
            <a:alphaModFix/>
          </a:blip>
          <a:stretch>
            <a:fillRect/>
          </a:stretch>
        </p:blipFill>
        <p:spPr>
          <a:xfrm>
            <a:off x="5931775" y="1091425"/>
            <a:ext cx="3094076" cy="1715769"/>
          </a:xfrm>
          <a:prstGeom prst="rect">
            <a:avLst/>
          </a:prstGeom>
          <a:noFill/>
          <a:ln>
            <a:noFill/>
          </a:ln>
        </p:spPr>
      </p:pic>
      <p:pic>
        <p:nvPicPr>
          <p:cNvPr id="171" name="Google Shape;171;p24"/>
          <p:cNvPicPr preferRelativeResize="0"/>
          <p:nvPr/>
        </p:nvPicPr>
        <p:blipFill>
          <a:blip r:embed="rId6">
            <a:alphaModFix/>
          </a:blip>
          <a:stretch>
            <a:fillRect/>
          </a:stretch>
        </p:blipFill>
        <p:spPr>
          <a:xfrm>
            <a:off x="5931775" y="2923100"/>
            <a:ext cx="1968650" cy="1644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idx="4294967295"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2022 challenge:</a:t>
            </a:r>
            <a:r>
              <a:rPr lang="en"/>
              <a:t> </a:t>
            </a:r>
            <a:r>
              <a:rPr lang="en">
                <a:solidFill>
                  <a:schemeClr val="dk2"/>
                </a:solidFill>
              </a:rPr>
              <a:t>Saving SRKWs &amp; salmon</a:t>
            </a:r>
            <a:endParaRPr>
              <a:solidFill>
                <a:schemeClr val="dk2"/>
              </a:solidFill>
            </a:endParaRPr>
          </a:p>
        </p:txBody>
      </p:sp>
      <p:pic>
        <p:nvPicPr>
          <p:cNvPr id="177" name="Google Shape;177;p25"/>
          <p:cNvPicPr preferRelativeResize="0"/>
          <p:nvPr/>
        </p:nvPicPr>
        <p:blipFill>
          <a:blip r:embed="rId3">
            <a:alphaModFix/>
          </a:blip>
          <a:stretch>
            <a:fillRect/>
          </a:stretch>
        </p:blipFill>
        <p:spPr>
          <a:xfrm>
            <a:off x="3064313" y="822375"/>
            <a:ext cx="5626824" cy="4220125"/>
          </a:xfrm>
          <a:prstGeom prst="rect">
            <a:avLst/>
          </a:prstGeom>
          <a:noFill/>
          <a:ln>
            <a:noFill/>
          </a:ln>
        </p:spPr>
      </p:pic>
      <p:sp>
        <p:nvSpPr>
          <p:cNvPr id="178" name="Google Shape;178;p25"/>
          <p:cNvSpPr txBox="1"/>
          <p:nvPr>
            <p:ph idx="4294967295" type="body"/>
          </p:nvPr>
        </p:nvSpPr>
        <p:spPr>
          <a:xfrm>
            <a:off x="311700" y="1239450"/>
            <a:ext cx="2891400" cy="3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Will users label, heed a </a:t>
            </a:r>
            <a:r>
              <a:rPr b="1" lang="en">
                <a:solidFill>
                  <a:srgbClr val="E69138"/>
                </a:solidFill>
                <a:highlight>
                  <a:srgbClr val="434343"/>
                </a:highlight>
              </a:rPr>
              <a:t>Conservation Call To Action</a:t>
            </a:r>
            <a:r>
              <a:rPr b="1" lang="en"/>
              <a:t>, or both?</a:t>
            </a:r>
            <a:endParaRPr b="1"/>
          </a:p>
          <a:p>
            <a:pPr indent="-317500" lvl="0" marL="457200" rtl="0" algn="l">
              <a:spcBef>
                <a:spcPts val="1600"/>
              </a:spcBef>
              <a:spcAft>
                <a:spcPts val="0"/>
              </a:spcAft>
              <a:buSzPts val="1400"/>
              <a:buChar char="●"/>
            </a:pPr>
            <a:r>
              <a:rPr lang="en" sz="1400"/>
              <a:t>1800 subscribers</a:t>
            </a:r>
            <a:endParaRPr sz="1400"/>
          </a:p>
          <a:p>
            <a:pPr indent="-317500" lvl="0" marL="457200" rtl="0" algn="l">
              <a:spcBef>
                <a:spcPts val="0"/>
              </a:spcBef>
              <a:spcAft>
                <a:spcPts val="0"/>
              </a:spcAft>
              <a:buSzPts val="1400"/>
              <a:buChar char="●"/>
            </a:pPr>
            <a:r>
              <a:rPr lang="en" sz="1400"/>
              <a:t>Baseline survey via subscription form</a:t>
            </a:r>
            <a:endParaRPr sz="1400"/>
          </a:p>
          <a:p>
            <a:pPr indent="-317500" lvl="0" marL="457200" rtl="0" algn="l">
              <a:spcBef>
                <a:spcPts val="0"/>
              </a:spcBef>
              <a:spcAft>
                <a:spcPts val="0"/>
              </a:spcAft>
              <a:buSzPts val="1400"/>
              <a:buChar char="●"/>
            </a:pPr>
            <a:r>
              <a:rPr lang="en" sz="1400"/>
              <a:t>Conservation effect survey</a:t>
            </a:r>
            <a:endParaRPr sz="1400"/>
          </a:p>
          <a:p>
            <a:pPr indent="0" lvl="0" marL="0" rtl="0" algn="l">
              <a:spcBef>
                <a:spcPts val="1600"/>
              </a:spcBef>
              <a:spcAft>
                <a:spcPts val="0"/>
              </a:spcAft>
              <a:buNone/>
            </a:pPr>
            <a:r>
              <a:rPr b="1" lang="en"/>
              <a:t>Guiding principles:</a:t>
            </a:r>
            <a:endParaRPr b="1"/>
          </a:p>
          <a:p>
            <a:pPr indent="-317500" lvl="0" marL="457200" rtl="0" algn="l">
              <a:spcBef>
                <a:spcPts val="1600"/>
              </a:spcBef>
              <a:spcAft>
                <a:spcPts val="0"/>
              </a:spcAft>
              <a:buSzPts val="1400"/>
              <a:buChar char="●"/>
            </a:pPr>
            <a:r>
              <a:rPr lang="en" sz="1400"/>
              <a:t>User-centered design</a:t>
            </a:r>
            <a:endParaRPr sz="1400"/>
          </a:p>
          <a:p>
            <a:pPr indent="-317500" lvl="0" marL="457200" rtl="0" algn="l">
              <a:spcBef>
                <a:spcPts val="0"/>
              </a:spcBef>
              <a:spcAft>
                <a:spcPts val="0"/>
              </a:spcAft>
              <a:buSzPts val="1400"/>
              <a:buChar char="●"/>
            </a:pPr>
            <a:r>
              <a:rPr lang="en" sz="1400" u="sng">
                <a:solidFill>
                  <a:schemeClr val="hlink"/>
                </a:solidFill>
                <a:hlinkClick r:id="rId4"/>
              </a:rPr>
              <a:t>Open roadmap</a:t>
            </a:r>
            <a:r>
              <a:rPr lang="en" sz="1400"/>
              <a:t> (Trello)</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ph idx="4294967295"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Grand challenge: </a:t>
            </a:r>
            <a:r>
              <a:rPr lang="en">
                <a:solidFill>
                  <a:schemeClr val="dk2"/>
                </a:solidFill>
              </a:rPr>
              <a:t>sharing solutions globally</a:t>
            </a:r>
            <a:endParaRPr>
              <a:solidFill>
                <a:schemeClr val="dk2"/>
              </a:solidFill>
            </a:endParaRPr>
          </a:p>
        </p:txBody>
      </p:sp>
      <p:sp>
        <p:nvSpPr>
          <p:cNvPr id="184" name="Google Shape;184;p26"/>
          <p:cNvSpPr txBox="1"/>
          <p:nvPr>
            <p:ph idx="4294967295" type="body"/>
          </p:nvPr>
        </p:nvSpPr>
        <p:spPr>
          <a:xfrm>
            <a:off x="311700" y="1308600"/>
            <a:ext cx="2891400" cy="33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There are lots of soniferous species that need a voice</a:t>
            </a:r>
            <a:r>
              <a:rPr b="1" lang="en"/>
              <a:t>!</a:t>
            </a:r>
            <a:endParaRPr sz="1400"/>
          </a:p>
          <a:p>
            <a:pPr indent="0" lvl="0" marL="0" rtl="0" algn="l">
              <a:spcBef>
                <a:spcPts val="1600"/>
              </a:spcBef>
              <a:spcAft>
                <a:spcPts val="0"/>
              </a:spcAft>
              <a:buNone/>
            </a:pPr>
            <a:r>
              <a:rPr b="1" lang="en"/>
              <a:t>Expansion possibilities for our open source solutions</a:t>
            </a:r>
            <a:r>
              <a:rPr b="1" lang="en"/>
              <a:t>:</a:t>
            </a:r>
            <a:endParaRPr b="1"/>
          </a:p>
          <a:p>
            <a:pPr indent="-317500" lvl="0" marL="457200" rtl="0" algn="l">
              <a:spcBef>
                <a:spcPts val="1600"/>
              </a:spcBef>
              <a:spcAft>
                <a:spcPts val="0"/>
              </a:spcAft>
              <a:buSzPts val="1400"/>
              <a:buChar char="●"/>
            </a:pPr>
            <a:r>
              <a:rPr lang="en" sz="1400"/>
              <a:t>More SRKW nodes (U.S.)</a:t>
            </a:r>
            <a:endParaRPr sz="1400"/>
          </a:p>
          <a:p>
            <a:pPr indent="-317500" lvl="0" marL="457200" rtl="0" algn="l">
              <a:spcBef>
                <a:spcPts val="0"/>
              </a:spcBef>
              <a:spcAft>
                <a:spcPts val="0"/>
              </a:spcAft>
              <a:buSzPts val="1400"/>
              <a:buChar char="●"/>
            </a:pPr>
            <a:r>
              <a:rPr lang="en" sz="1400"/>
              <a:t>SRKW nodes in Canada</a:t>
            </a:r>
            <a:endParaRPr sz="1400"/>
          </a:p>
          <a:p>
            <a:pPr indent="-317500" lvl="0" marL="457200" rtl="0" algn="l">
              <a:spcBef>
                <a:spcPts val="0"/>
              </a:spcBef>
              <a:spcAft>
                <a:spcPts val="0"/>
              </a:spcAft>
              <a:buSzPts val="1400"/>
              <a:buChar char="●"/>
            </a:pPr>
            <a:r>
              <a:rPr lang="en" sz="1400"/>
              <a:t>Separate networks in </a:t>
            </a:r>
            <a:r>
              <a:rPr lang="en" sz="1400" u="sng">
                <a:solidFill>
                  <a:schemeClr val="hlink"/>
                </a:solidFill>
                <a:hlinkClick r:id="rId3"/>
              </a:rPr>
              <a:t>other regions of the world (map)</a:t>
            </a:r>
            <a:r>
              <a:rPr lang="en" sz="1400"/>
              <a:t> for other species? (belugas?!)</a:t>
            </a:r>
            <a:endParaRPr sz="1400"/>
          </a:p>
        </p:txBody>
      </p:sp>
      <p:pic>
        <p:nvPicPr>
          <p:cNvPr id="185" name="Google Shape;185;p26"/>
          <p:cNvPicPr preferRelativeResize="0"/>
          <p:nvPr/>
        </p:nvPicPr>
        <p:blipFill>
          <a:blip r:embed="rId4">
            <a:alphaModFix/>
          </a:blip>
          <a:stretch>
            <a:fillRect/>
          </a:stretch>
        </p:blipFill>
        <p:spPr>
          <a:xfrm>
            <a:off x="3565250" y="1157550"/>
            <a:ext cx="4822001" cy="3616501"/>
          </a:xfrm>
          <a:prstGeom prst="rect">
            <a:avLst/>
          </a:prstGeom>
          <a:noFill/>
          <a:ln>
            <a:noFill/>
          </a:ln>
        </p:spPr>
      </p:pic>
      <p:sp>
        <p:nvSpPr>
          <p:cNvPr id="186" name="Google Shape;186;p26"/>
          <p:cNvSpPr txBox="1"/>
          <p:nvPr/>
        </p:nvSpPr>
        <p:spPr>
          <a:xfrm>
            <a:off x="6206175" y="4263175"/>
            <a:ext cx="2339100" cy="6156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Lato"/>
                <a:ea typeface="Lato"/>
                <a:cs typeface="Lato"/>
                <a:sym typeface="Lato"/>
                <a:hlinkClick r:id="rId5"/>
              </a:rPr>
              <a:t>Explore our Google map of </a:t>
            </a:r>
            <a:endParaRPr>
              <a:latin typeface="Lato"/>
              <a:ea typeface="Lato"/>
              <a:cs typeface="Lato"/>
              <a:sym typeface="Lato"/>
            </a:endParaRPr>
          </a:p>
          <a:p>
            <a:pPr indent="0" lvl="0" marL="0" rtl="0" algn="ctr">
              <a:spcBef>
                <a:spcPts val="0"/>
              </a:spcBef>
              <a:spcAft>
                <a:spcPts val="0"/>
              </a:spcAft>
              <a:buNone/>
            </a:pPr>
            <a:r>
              <a:rPr lang="en" u="sng">
                <a:solidFill>
                  <a:schemeClr val="hlink"/>
                </a:solidFill>
                <a:latin typeface="Lato"/>
                <a:ea typeface="Lato"/>
                <a:cs typeface="Lato"/>
                <a:sym typeface="Lato"/>
                <a:hlinkClick r:id="rId6"/>
              </a:rPr>
              <a:t>NE Pacific hydrophones</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Acknowledgements</a:t>
            </a:r>
            <a:r>
              <a:rPr lang="en"/>
              <a:t> &amp; links</a:t>
            </a:r>
            <a:endParaRPr/>
          </a:p>
        </p:txBody>
      </p:sp>
      <p:sp>
        <p:nvSpPr>
          <p:cNvPr id="192" name="Google Shape;192;p27"/>
          <p:cNvSpPr txBox="1"/>
          <p:nvPr>
            <p:ph idx="1" type="body"/>
          </p:nvPr>
        </p:nvSpPr>
        <p:spPr>
          <a:xfrm>
            <a:off x="311700" y="1417950"/>
            <a:ext cx="39999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Thanks to all our collaborators!</a:t>
            </a:r>
            <a:endParaRPr b="1" sz="1800"/>
          </a:p>
          <a:p>
            <a:pPr indent="-342900" lvl="0" marL="457200" rtl="0" algn="l">
              <a:spcBef>
                <a:spcPts val="1600"/>
              </a:spcBef>
              <a:spcAft>
                <a:spcPts val="0"/>
              </a:spcAft>
              <a:buSzPts val="1800"/>
              <a:buChar char="●"/>
            </a:pPr>
            <a:r>
              <a:rPr b="1" lang="en" sz="1800"/>
              <a:t>The </a:t>
            </a:r>
            <a:r>
              <a:rPr b="1" lang="en" sz="1800" u="sng">
                <a:solidFill>
                  <a:schemeClr val="hlink"/>
                </a:solidFill>
                <a:hlinkClick r:id="rId3"/>
              </a:rPr>
              <a:t>Orcasound open source community’s volunteer hackers</a:t>
            </a:r>
            <a:endParaRPr b="1" sz="1800"/>
          </a:p>
          <a:p>
            <a:pPr indent="-342900" lvl="0" marL="457200" rtl="0" algn="l">
              <a:spcBef>
                <a:spcPts val="0"/>
              </a:spcBef>
              <a:spcAft>
                <a:spcPts val="0"/>
              </a:spcAft>
              <a:buSzPts val="1800"/>
              <a:buChar char="●"/>
            </a:pPr>
            <a:r>
              <a:rPr b="1" lang="en" sz="1800"/>
              <a:t>The many NGOs &amp; volunteers who maintain the hydrophones at each node</a:t>
            </a:r>
            <a:endParaRPr b="1" sz="1800"/>
          </a:p>
          <a:p>
            <a:pPr indent="-342900" lvl="0" marL="457200" rtl="0" algn="l">
              <a:spcBef>
                <a:spcPts val="0"/>
              </a:spcBef>
              <a:spcAft>
                <a:spcPts val="0"/>
              </a:spcAft>
              <a:buSzPts val="1800"/>
              <a:buChar char="●"/>
            </a:pPr>
            <a:r>
              <a:rPr b="1" lang="en" sz="1800" u="sng">
                <a:solidFill>
                  <a:schemeClr val="accent5"/>
                </a:solidFill>
                <a:hlinkClick r:id="rId4">
                  <a:extLst>
                    <a:ext uri="{A12FA001-AC4F-418D-AE19-62706E023703}">
                      <ahyp:hlinkClr val="tx"/>
                    </a:ext>
                  </a:extLst>
                </a:hlinkClick>
              </a:rPr>
              <a:t>Google Summer of Code</a:t>
            </a:r>
            <a:endParaRPr b="1" sz="1800"/>
          </a:p>
          <a:p>
            <a:pPr indent="-342900" lvl="0" marL="457200" rtl="0" algn="l">
              <a:spcBef>
                <a:spcPts val="0"/>
              </a:spcBef>
              <a:spcAft>
                <a:spcPts val="0"/>
              </a:spcAft>
              <a:buSzPts val="1800"/>
              <a:buChar char="●"/>
            </a:pPr>
            <a:r>
              <a:rPr b="1" lang="en" sz="1800" u="sng">
                <a:solidFill>
                  <a:schemeClr val="hlink"/>
                </a:solidFill>
                <a:hlinkClick r:id="rId5"/>
              </a:rPr>
              <a:t>Microsoft AI for Earth</a:t>
            </a:r>
            <a:endParaRPr b="1" sz="1800"/>
          </a:p>
        </p:txBody>
      </p:sp>
      <p:sp>
        <p:nvSpPr>
          <p:cNvPr id="193" name="Google Shape;193;p27"/>
          <p:cNvSpPr txBox="1"/>
          <p:nvPr>
            <p:ph idx="2" type="body"/>
          </p:nvPr>
        </p:nvSpPr>
        <p:spPr>
          <a:xfrm>
            <a:off x="4832400" y="1417950"/>
            <a:ext cx="39999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More info:</a:t>
            </a:r>
            <a:endParaRPr b="1" sz="1800"/>
          </a:p>
          <a:p>
            <a:pPr indent="-342900" lvl="0" marL="457200" rtl="0" algn="l">
              <a:spcBef>
                <a:spcPts val="1600"/>
              </a:spcBef>
              <a:spcAft>
                <a:spcPts val="0"/>
              </a:spcAft>
              <a:buSzPts val="1800"/>
              <a:buChar char="●"/>
            </a:pPr>
            <a:r>
              <a:rPr b="1" lang="en" sz="1800" u="sng">
                <a:solidFill>
                  <a:schemeClr val="hlink"/>
                </a:solidFill>
                <a:hlinkClick r:id="rId6"/>
              </a:rPr>
              <a:t>o</a:t>
            </a:r>
            <a:r>
              <a:rPr b="1" lang="en" sz="1800" u="sng">
                <a:solidFill>
                  <a:schemeClr val="hlink"/>
                </a:solidFill>
                <a:hlinkClick r:id="rId7"/>
              </a:rPr>
              <a:t>rcasound.net</a:t>
            </a:r>
            <a:endParaRPr b="1" sz="1800"/>
          </a:p>
          <a:p>
            <a:pPr indent="-342900" lvl="0" marL="457200" rtl="0" algn="l">
              <a:spcBef>
                <a:spcPts val="0"/>
              </a:spcBef>
              <a:spcAft>
                <a:spcPts val="0"/>
              </a:spcAft>
              <a:buSzPts val="1800"/>
              <a:buChar char="●"/>
            </a:pPr>
            <a:r>
              <a:rPr b="1" lang="en" sz="1800" u="sng">
                <a:solidFill>
                  <a:schemeClr val="hlink"/>
                </a:solidFill>
                <a:hlinkClick r:id="rId8"/>
              </a:rPr>
              <a:t>ai4orcas.net</a:t>
            </a:r>
            <a:endParaRPr b="1" sz="1800"/>
          </a:p>
          <a:p>
            <a:pPr indent="-342900" lvl="0" marL="457200" rtl="0" algn="l">
              <a:spcBef>
                <a:spcPts val="0"/>
              </a:spcBef>
              <a:spcAft>
                <a:spcPts val="0"/>
              </a:spcAft>
              <a:buSzPts val="1800"/>
              <a:buChar char="●"/>
            </a:pPr>
            <a:r>
              <a:rPr b="1" lang="en" sz="1800" u="sng">
                <a:solidFill>
                  <a:schemeClr val="hlink"/>
                </a:solidFill>
                <a:hlinkClick r:id="rId9"/>
              </a:rPr>
              <a:t>github.com/orcasound</a:t>
            </a:r>
            <a:endParaRPr b="1" sz="1800"/>
          </a:p>
        </p:txBody>
      </p:sp>
      <p:pic>
        <p:nvPicPr>
          <p:cNvPr id="194" name="Google Shape;194;p27"/>
          <p:cNvPicPr preferRelativeResize="0"/>
          <p:nvPr/>
        </p:nvPicPr>
        <p:blipFill>
          <a:blip r:embed="rId10">
            <a:alphaModFix/>
          </a:blip>
          <a:stretch>
            <a:fillRect/>
          </a:stretch>
        </p:blipFill>
        <p:spPr>
          <a:xfrm>
            <a:off x="4803050" y="3055475"/>
            <a:ext cx="3132052" cy="2088023"/>
          </a:xfrm>
          <a:prstGeom prst="rect">
            <a:avLst/>
          </a:prstGeom>
          <a:noFill/>
          <a:ln>
            <a:noFill/>
          </a:ln>
        </p:spPr>
      </p:pic>
      <p:sp>
        <p:nvSpPr>
          <p:cNvPr id="195" name="Google Shape;195;p27"/>
          <p:cNvSpPr txBox="1"/>
          <p:nvPr/>
        </p:nvSpPr>
        <p:spPr>
          <a:xfrm>
            <a:off x="5862575" y="325700"/>
            <a:ext cx="2748600" cy="1004400"/>
          </a:xfrm>
          <a:prstGeom prst="rect">
            <a:avLst/>
          </a:prstGeom>
          <a:solidFill>
            <a:srgbClr val="0B5394"/>
          </a:solid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FFFF00"/>
                </a:solidFill>
              </a:rPr>
              <a:t>Give orcas a voice</a:t>
            </a:r>
            <a:r>
              <a:rPr b="1" lang="en" sz="2200">
                <a:solidFill>
                  <a:srgbClr val="FFFF00"/>
                </a:solidFill>
              </a:rPr>
              <a:t>!</a:t>
            </a:r>
            <a:br>
              <a:rPr lang="en"/>
            </a:br>
            <a:r>
              <a:rPr b="1" lang="en" sz="1900" u="sng">
                <a:solidFill>
                  <a:schemeClr val="hlink"/>
                </a:solidFill>
                <a:latin typeface="Lato"/>
                <a:ea typeface="Lato"/>
                <a:cs typeface="Lato"/>
                <a:sym typeface="Lato"/>
                <a:hlinkClick r:id="rId11"/>
              </a:rPr>
              <a:t>live.orcasound.net</a:t>
            </a:r>
            <a:endParaRPr b="1" sz="1900">
              <a:solidFill>
                <a:schemeClr val="dk1"/>
              </a:solidFill>
              <a:latin typeface="Lato"/>
              <a:ea typeface="Lato"/>
              <a:cs typeface="Lato"/>
              <a:sym typeface="Lato"/>
            </a:endParaRPr>
          </a:p>
          <a:p>
            <a:pPr indent="0" lvl="0" marL="0" rtl="0" algn="l">
              <a:spcBef>
                <a:spcPts val="1600"/>
              </a:spcBef>
              <a:spcAft>
                <a:spcPts val="0"/>
              </a:spcAft>
              <a:buNone/>
            </a:pPr>
            <a:r>
              <a:t/>
            </a:r>
            <a:endParaRPr>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8"/>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en"/>
              <a:t>Extra slides...</a:t>
            </a:r>
            <a:endParaRPr/>
          </a:p>
        </p:txBody>
      </p:sp>
      <p:sp>
        <p:nvSpPr>
          <p:cNvPr id="201" name="Google Shape;201;p28"/>
          <p:cNvSpPr txBox="1"/>
          <p:nvPr>
            <p:ph idx="1" type="subTitle"/>
          </p:nvPr>
        </p:nvSpPr>
        <p:spPr>
          <a:xfrm>
            <a:off x="630600" y="3228375"/>
            <a:ext cx="7893000" cy="12741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en"/>
              <a:t>From other Orcasound talks...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9"/>
          <p:cNvSpPr txBox="1"/>
          <p:nvPr/>
        </p:nvSpPr>
        <p:spPr>
          <a:xfrm>
            <a:off x="408450" y="664925"/>
            <a:ext cx="42087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ato"/>
                <a:ea typeface="Lato"/>
                <a:cs typeface="Lato"/>
                <a:sym typeface="Lato"/>
              </a:rPr>
              <a:t>Extra discussion topics:</a:t>
            </a:r>
            <a:br>
              <a:rPr lang="en">
                <a:latin typeface="Lato"/>
                <a:ea typeface="Lato"/>
                <a:cs typeface="Lato"/>
                <a:sym typeface="Lato"/>
              </a:rPr>
            </a:b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Practical detection vs miss rates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From candidate table</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“False alarm”</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Talk </a:t>
            </a:r>
            <a:r>
              <a:rPr lang="en">
                <a:latin typeface="Lato"/>
                <a:ea typeface="Lato"/>
                <a:cs typeface="Lato"/>
                <a:sym typeface="Lato"/>
              </a:rPr>
              <a:t>about false positive rate (10 per day)</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About right winter 2021</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Uncomfortable in spring (pigeon guillemot)</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Too low in summer (ACI bugs)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Still too low/slow in fall?</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Just right this winter?</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User info</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Adrian plots (e.g. subscriber growth?)</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Geographic partitioning</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Orcasound &amp; Google Summer of Code</a:t>
            </a:r>
            <a:endParaRPr>
              <a:solidFill>
                <a:schemeClr val="dk2"/>
              </a:solidFill>
            </a:endParaRPr>
          </a:p>
        </p:txBody>
      </p:sp>
      <p:sp>
        <p:nvSpPr>
          <p:cNvPr id="212" name="Google Shape;212;p30"/>
          <p:cNvSpPr txBox="1"/>
          <p:nvPr>
            <p:ph idx="1" type="body"/>
          </p:nvPr>
        </p:nvSpPr>
        <p:spPr>
          <a:xfrm>
            <a:off x="311700" y="1417800"/>
            <a:ext cx="3298200" cy="31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GSoC: </a:t>
            </a:r>
            <a:r>
              <a:rPr lang="en"/>
              <a:t>supports students &amp; open-source software projects, like Orcasound</a:t>
            </a:r>
            <a:endParaRPr/>
          </a:p>
          <a:p>
            <a:pPr indent="-342900" lvl="0" marL="457200" rtl="0" algn="l">
              <a:spcBef>
                <a:spcPts val="0"/>
              </a:spcBef>
              <a:spcAft>
                <a:spcPts val="0"/>
              </a:spcAft>
              <a:buSzPts val="1800"/>
              <a:buChar char="●"/>
            </a:pPr>
            <a:r>
              <a:rPr b="1" lang="en"/>
              <a:t>2019:</a:t>
            </a:r>
            <a:r>
              <a:rPr lang="en"/>
              <a:t> OrcaCNN for Alaskan killer whale</a:t>
            </a:r>
            <a:r>
              <a:rPr lang="en"/>
              <a:t> </a:t>
            </a:r>
            <a:r>
              <a:rPr lang="en"/>
              <a:t>calls</a:t>
            </a:r>
            <a:endParaRPr/>
          </a:p>
          <a:p>
            <a:pPr indent="-342900" lvl="0" marL="457200" rtl="0" algn="l">
              <a:spcBef>
                <a:spcPts val="0"/>
              </a:spcBef>
              <a:spcAft>
                <a:spcPts val="0"/>
              </a:spcAft>
              <a:buSzPts val="1800"/>
              <a:buChar char="●"/>
            </a:pPr>
            <a:r>
              <a:rPr b="1" lang="en"/>
              <a:t>2020: </a:t>
            </a:r>
            <a:r>
              <a:rPr lang="en" u="sng">
                <a:solidFill>
                  <a:schemeClr val="hlink"/>
                </a:solidFill>
                <a:hlinkClick r:id="rId3"/>
              </a:rPr>
              <a:t>B</a:t>
            </a:r>
            <a:r>
              <a:rPr lang="en" u="sng">
                <a:solidFill>
                  <a:schemeClr val="hlink"/>
                </a:solidFill>
                <a:hlinkClick r:id="rId4"/>
              </a:rPr>
              <a:t>uild a tool to speed up the labeling of SRKW calls</a:t>
            </a:r>
            <a:endParaRPr/>
          </a:p>
        </p:txBody>
      </p:sp>
      <p:pic>
        <p:nvPicPr>
          <p:cNvPr id="213" name="Google Shape;213;p30"/>
          <p:cNvPicPr preferRelativeResize="0"/>
          <p:nvPr/>
        </p:nvPicPr>
        <p:blipFill>
          <a:blip r:embed="rId5">
            <a:alphaModFix/>
          </a:blip>
          <a:stretch>
            <a:fillRect/>
          </a:stretch>
        </p:blipFill>
        <p:spPr>
          <a:xfrm>
            <a:off x="3609900" y="1640425"/>
            <a:ext cx="4353151" cy="3347224"/>
          </a:xfrm>
          <a:prstGeom prst="rect">
            <a:avLst/>
          </a:prstGeom>
          <a:noFill/>
          <a:ln>
            <a:noFill/>
          </a:ln>
        </p:spPr>
      </p:pic>
      <p:pic>
        <p:nvPicPr>
          <p:cNvPr id="214" name="Google Shape;214;p30"/>
          <p:cNvPicPr preferRelativeResize="0"/>
          <p:nvPr/>
        </p:nvPicPr>
        <p:blipFill>
          <a:blip r:embed="rId6">
            <a:alphaModFix/>
          </a:blip>
          <a:stretch>
            <a:fillRect/>
          </a:stretch>
        </p:blipFill>
        <p:spPr>
          <a:xfrm>
            <a:off x="6115900" y="1417800"/>
            <a:ext cx="2811649" cy="21420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1"/>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Orca a</a:t>
            </a:r>
            <a:r>
              <a:rPr lang="en"/>
              <a:t>ctive learning</a:t>
            </a:r>
            <a:r>
              <a:rPr lang="en"/>
              <a:t> (OrcaAL)</a:t>
            </a:r>
            <a:endParaRPr/>
          </a:p>
          <a:p>
            <a:pPr indent="0" lvl="0" marL="0" rtl="0" algn="l">
              <a:spcBef>
                <a:spcPts val="0"/>
              </a:spcBef>
              <a:spcAft>
                <a:spcPts val="0"/>
              </a:spcAft>
              <a:buNone/>
            </a:pPr>
            <a:r>
              <a:t/>
            </a:r>
            <a:endParaRPr/>
          </a:p>
        </p:txBody>
      </p:sp>
      <p:sp>
        <p:nvSpPr>
          <p:cNvPr id="220" name="Google Shape;220;p31"/>
          <p:cNvSpPr txBox="1"/>
          <p:nvPr>
            <p:ph idx="1" type="body"/>
          </p:nvPr>
        </p:nvSpPr>
        <p:spPr>
          <a:xfrm>
            <a:off x="311700" y="1417800"/>
            <a:ext cx="5506500" cy="3457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Train a </a:t>
            </a:r>
            <a:r>
              <a:rPr b="1" lang="en" sz="1600"/>
              <a:t>deep learning </a:t>
            </a:r>
            <a:r>
              <a:rPr lang="en" sz="1600"/>
              <a:t>algorithm on an initial small labeled dataset</a:t>
            </a:r>
            <a:endParaRPr sz="1600"/>
          </a:p>
          <a:p>
            <a:pPr indent="-330200" lvl="0" marL="457200" rtl="0" algn="l">
              <a:spcBef>
                <a:spcPts val="0"/>
              </a:spcBef>
              <a:spcAft>
                <a:spcPts val="0"/>
              </a:spcAft>
              <a:buSzPts val="1600"/>
              <a:buChar char="●"/>
            </a:pPr>
            <a:r>
              <a:rPr lang="en" sz="1600"/>
              <a:t>Use “</a:t>
            </a:r>
            <a:r>
              <a:rPr b="1" lang="en" sz="1600"/>
              <a:t>uncertainty sampling</a:t>
            </a:r>
            <a:r>
              <a:rPr lang="en" sz="1600"/>
              <a:t>” strategy to label only </a:t>
            </a:r>
            <a:r>
              <a:rPr lang="en" sz="1600"/>
              <a:t>those samples for which the model is most uncertain (i.e. samples with confidence near 0.5)</a:t>
            </a:r>
            <a:endParaRPr sz="1600"/>
          </a:p>
          <a:p>
            <a:pPr indent="-330200" lvl="0" marL="457200" rtl="0" algn="l">
              <a:spcBef>
                <a:spcPts val="0"/>
              </a:spcBef>
              <a:spcAft>
                <a:spcPts val="0"/>
              </a:spcAft>
              <a:buSzPts val="1600"/>
              <a:buChar char="●"/>
            </a:pPr>
            <a:r>
              <a:rPr lang="en" sz="1600"/>
              <a:t>Integrate model training, sample selection, and annotation in an AL tool.</a:t>
            </a:r>
            <a:endParaRPr sz="1600"/>
          </a:p>
          <a:p>
            <a:pPr indent="0" lvl="0" marL="0" rtl="0" algn="l">
              <a:spcBef>
                <a:spcPts val="1600"/>
              </a:spcBef>
              <a:spcAft>
                <a:spcPts val="0"/>
              </a:spcAft>
              <a:buNone/>
            </a:pPr>
            <a:r>
              <a:t/>
            </a:r>
            <a:endParaRPr sz="1600"/>
          </a:p>
          <a:p>
            <a:pPr indent="0" lvl="0" marL="0" rtl="0" algn="l">
              <a:spcBef>
                <a:spcPts val="1600"/>
              </a:spcBef>
              <a:spcAft>
                <a:spcPts val="1600"/>
              </a:spcAft>
              <a:buNone/>
            </a:pPr>
            <a:r>
              <a:rPr b="1" lang="en" sz="1600"/>
              <a:t>Motivating question:</a:t>
            </a:r>
            <a:r>
              <a:rPr lang="en" sz="1600"/>
              <a:t> How much does labelling a subset of the samples increase accuracy? </a:t>
            </a:r>
            <a:endParaRPr sz="1600"/>
          </a:p>
        </p:txBody>
      </p:sp>
      <p:pic>
        <p:nvPicPr>
          <p:cNvPr id="221" name="Google Shape;221;p31"/>
          <p:cNvPicPr preferRelativeResize="0"/>
          <p:nvPr/>
        </p:nvPicPr>
        <p:blipFill>
          <a:blip r:embed="rId3">
            <a:alphaModFix/>
          </a:blip>
          <a:stretch>
            <a:fillRect/>
          </a:stretch>
        </p:blipFill>
        <p:spPr>
          <a:xfrm>
            <a:off x="5818225" y="1841900"/>
            <a:ext cx="3153000" cy="2683754"/>
          </a:xfrm>
          <a:prstGeom prst="rect">
            <a:avLst/>
          </a:prstGeom>
          <a:noFill/>
          <a:ln>
            <a:noFill/>
          </a:ln>
        </p:spPr>
      </p:pic>
      <p:sp>
        <p:nvSpPr>
          <p:cNvPr id="222" name="Google Shape;222;p31"/>
          <p:cNvSpPr txBox="1"/>
          <p:nvPr/>
        </p:nvSpPr>
        <p:spPr>
          <a:xfrm>
            <a:off x="5774575" y="1241775"/>
            <a:ext cx="32979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Demo of the new </a:t>
            </a:r>
            <a:r>
              <a:rPr b="1" lang="en">
                <a:latin typeface="Lato"/>
                <a:ea typeface="Lato"/>
                <a:cs typeface="Lato"/>
                <a:sym typeface="Lato"/>
              </a:rPr>
              <a:t>citizen-science</a:t>
            </a:r>
            <a:r>
              <a:rPr b="1" lang="en">
                <a:latin typeface="Lato"/>
                <a:ea typeface="Lato"/>
                <a:cs typeface="Lato"/>
                <a:sym typeface="Lato"/>
              </a:rPr>
              <a:t> labeling tool!</a:t>
            </a:r>
            <a:endParaRPr b="1">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orcas:</a:t>
            </a:r>
            <a:r>
              <a:rPr lang="en">
                <a:solidFill>
                  <a:schemeClr val="dk2"/>
                </a:solidFill>
              </a:rPr>
              <a:t> the southern salmon seekers</a:t>
            </a:r>
            <a:endParaRPr>
              <a:solidFill>
                <a:schemeClr val="dk2"/>
              </a:solidFill>
            </a:endParaRPr>
          </a:p>
        </p:txBody>
      </p:sp>
      <p:sp>
        <p:nvSpPr>
          <p:cNvPr id="77" name="Google Shape;77;p14"/>
          <p:cNvSpPr txBox="1"/>
          <p:nvPr>
            <p:ph idx="1" type="body"/>
          </p:nvPr>
        </p:nvSpPr>
        <p:spPr>
          <a:xfrm>
            <a:off x="311700" y="1464700"/>
            <a:ext cx="4488900" cy="29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Southern Resident Killer Whales (SRKWs) are:</a:t>
            </a:r>
            <a:endParaRPr b="1"/>
          </a:p>
          <a:p>
            <a:pPr indent="-317500" lvl="0" marL="457200" rtl="0" algn="l">
              <a:spcBef>
                <a:spcPts val="1600"/>
              </a:spcBef>
              <a:spcAft>
                <a:spcPts val="0"/>
              </a:spcAft>
              <a:buSzPts val="1400"/>
              <a:buChar char="●"/>
            </a:pPr>
            <a:r>
              <a:rPr b="1" lang="en"/>
              <a:t>Southern</a:t>
            </a:r>
            <a:r>
              <a:rPr lang="en"/>
              <a:t> = ranging from northern </a:t>
            </a:r>
            <a:r>
              <a:rPr lang="en"/>
              <a:t>California</a:t>
            </a:r>
            <a:r>
              <a:rPr lang="en"/>
              <a:t> to SE Alaska</a:t>
            </a:r>
            <a:endParaRPr/>
          </a:p>
          <a:p>
            <a:pPr indent="-317500" lvl="0" marL="457200" rtl="0" algn="l">
              <a:spcBef>
                <a:spcPts val="0"/>
              </a:spcBef>
              <a:spcAft>
                <a:spcPts val="0"/>
              </a:spcAft>
              <a:buSzPts val="1400"/>
              <a:buChar char="●"/>
            </a:pPr>
            <a:r>
              <a:rPr b="1" lang="en"/>
              <a:t>Resident</a:t>
            </a:r>
            <a:r>
              <a:rPr lang="en"/>
              <a:t> = historically re-</a:t>
            </a:r>
            <a:r>
              <a:rPr lang="en"/>
              <a:t>occurring</a:t>
            </a:r>
            <a:r>
              <a:rPr lang="en"/>
              <a:t>  within the Salish Sea (inland waters of WA and BC)</a:t>
            </a:r>
            <a:endParaRPr/>
          </a:p>
          <a:p>
            <a:pPr indent="-317500" lvl="0" marL="457200" rtl="0" algn="l">
              <a:spcBef>
                <a:spcPts val="0"/>
              </a:spcBef>
              <a:spcAft>
                <a:spcPts val="0"/>
              </a:spcAft>
              <a:buSzPts val="1400"/>
              <a:buChar char="●"/>
            </a:pPr>
            <a:r>
              <a:rPr b="1" lang="en"/>
              <a:t>Killer </a:t>
            </a:r>
            <a:r>
              <a:rPr lang="en"/>
              <a:t>= apex predators, salmon specialists</a:t>
            </a:r>
            <a:endParaRPr/>
          </a:p>
          <a:p>
            <a:pPr indent="-317500" lvl="0" marL="457200" rtl="0" algn="l">
              <a:spcBef>
                <a:spcPts val="0"/>
              </a:spcBef>
              <a:spcAft>
                <a:spcPts val="0"/>
              </a:spcAft>
              <a:buSzPts val="1400"/>
              <a:buChar char="●"/>
            </a:pPr>
            <a:r>
              <a:rPr b="1" lang="en"/>
              <a:t>Whales</a:t>
            </a:r>
            <a:r>
              <a:rPr lang="en"/>
              <a:t> = cultural icons, both historically &amp; as modern “charismatic megafauna”</a:t>
            </a:r>
            <a:endParaRPr/>
          </a:p>
          <a:p>
            <a:pPr indent="0" lvl="0" marL="0" rtl="0" algn="l">
              <a:spcBef>
                <a:spcPts val="1600"/>
              </a:spcBef>
              <a:spcAft>
                <a:spcPts val="1600"/>
              </a:spcAft>
              <a:buNone/>
            </a:pPr>
            <a:r>
              <a:t/>
            </a:r>
            <a:endParaRPr/>
          </a:p>
        </p:txBody>
      </p:sp>
      <p:pic>
        <p:nvPicPr>
          <p:cNvPr id="78" name="Google Shape;78;p14"/>
          <p:cNvPicPr preferRelativeResize="0"/>
          <p:nvPr/>
        </p:nvPicPr>
        <p:blipFill>
          <a:blip r:embed="rId3">
            <a:alphaModFix/>
          </a:blip>
          <a:stretch>
            <a:fillRect/>
          </a:stretch>
        </p:blipFill>
        <p:spPr>
          <a:xfrm>
            <a:off x="5358500" y="1316625"/>
            <a:ext cx="3656475" cy="2835775"/>
          </a:xfrm>
          <a:prstGeom prst="rect">
            <a:avLst/>
          </a:prstGeom>
          <a:noFill/>
          <a:ln>
            <a:noFill/>
          </a:ln>
        </p:spPr>
      </p:pic>
      <p:sp>
        <p:nvSpPr>
          <p:cNvPr id="79" name="Google Shape;79;p14"/>
          <p:cNvSpPr txBox="1"/>
          <p:nvPr/>
        </p:nvSpPr>
        <p:spPr>
          <a:xfrm>
            <a:off x="311700" y="4238075"/>
            <a:ext cx="85206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 sz="2000">
                <a:solidFill>
                  <a:schemeClr val="dk1"/>
                </a:solidFill>
                <a:latin typeface="Lato"/>
                <a:ea typeface="Lato"/>
                <a:cs typeface="Lato"/>
                <a:sym typeface="Lato"/>
              </a:rPr>
              <a:t>How</a:t>
            </a:r>
            <a:r>
              <a:rPr b="1" lang="en">
                <a:solidFill>
                  <a:schemeClr val="dk2"/>
                </a:solidFill>
                <a:latin typeface="Lato"/>
                <a:ea typeface="Lato"/>
                <a:cs typeface="Lato"/>
                <a:sym typeface="Lato"/>
              </a:rPr>
              <a:t> can we collaborate across State and International boundaries to conserve these orcas?</a:t>
            </a: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txBox="1"/>
          <p:nvPr>
            <p:ph type="title"/>
          </p:nvPr>
        </p:nvSpPr>
        <p:spPr>
          <a:xfrm>
            <a:off x="311700" y="555600"/>
            <a:ext cx="8559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t>OrcaAL’s architecture</a:t>
            </a:r>
            <a:endParaRPr sz="3200"/>
          </a:p>
        </p:txBody>
      </p:sp>
      <p:pic>
        <p:nvPicPr>
          <p:cNvPr id="228" name="Google Shape;228;p32"/>
          <p:cNvPicPr preferRelativeResize="0"/>
          <p:nvPr/>
        </p:nvPicPr>
        <p:blipFill>
          <a:blip r:embed="rId3">
            <a:alphaModFix/>
          </a:blip>
          <a:stretch>
            <a:fillRect/>
          </a:stretch>
        </p:blipFill>
        <p:spPr>
          <a:xfrm>
            <a:off x="1410425" y="1354475"/>
            <a:ext cx="7460275" cy="3417825"/>
          </a:xfrm>
          <a:prstGeom prst="rect">
            <a:avLst/>
          </a:prstGeom>
          <a:noFill/>
          <a:ln>
            <a:noFill/>
          </a:ln>
        </p:spPr>
      </p:pic>
      <p:sp>
        <p:nvSpPr>
          <p:cNvPr id="229" name="Google Shape;229;p32"/>
          <p:cNvSpPr txBox="1"/>
          <p:nvPr/>
        </p:nvSpPr>
        <p:spPr>
          <a:xfrm>
            <a:off x="271425" y="2877125"/>
            <a:ext cx="2232300" cy="2035800"/>
          </a:xfrm>
          <a:prstGeom prst="rect">
            <a:avLst/>
          </a:prstGeom>
          <a:solidFill>
            <a:srgbClr val="0B5394"/>
          </a:solid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FFFF00"/>
                </a:solidFill>
              </a:rPr>
              <a:t>Open-source tools:</a:t>
            </a:r>
            <a:endParaRPr b="1" sz="1600">
              <a:solidFill>
                <a:srgbClr val="FFFF00"/>
              </a:solidFill>
            </a:endParaRPr>
          </a:p>
          <a:p>
            <a:pPr indent="-304800" lvl="0" marL="457200" rtl="0" algn="l">
              <a:lnSpc>
                <a:spcPct val="115000"/>
              </a:lnSpc>
              <a:spcBef>
                <a:spcPts val="1600"/>
              </a:spcBef>
              <a:spcAft>
                <a:spcPts val="0"/>
              </a:spcAft>
              <a:buClr>
                <a:srgbClr val="FFFF00"/>
              </a:buClr>
              <a:buSzPts val="1200"/>
              <a:buChar char="●"/>
            </a:pPr>
            <a:r>
              <a:rPr b="1" lang="en" sz="1200" u="sng">
                <a:solidFill>
                  <a:schemeClr val="hlink"/>
                </a:solidFill>
                <a:hlinkClick r:id="rId4"/>
              </a:rPr>
              <a:t>Chrome Experiments (3D spectrogram)</a:t>
            </a:r>
            <a:endParaRPr b="1" sz="1200">
              <a:solidFill>
                <a:srgbClr val="FFFF00"/>
              </a:solidFill>
            </a:endParaRPr>
          </a:p>
          <a:p>
            <a:pPr indent="-304800" lvl="0" marL="457200" rtl="0" algn="l">
              <a:lnSpc>
                <a:spcPct val="115000"/>
              </a:lnSpc>
              <a:spcBef>
                <a:spcPts val="0"/>
              </a:spcBef>
              <a:spcAft>
                <a:spcPts val="0"/>
              </a:spcAft>
              <a:buClr>
                <a:srgbClr val="FFFF00"/>
              </a:buClr>
              <a:buSzPts val="1200"/>
              <a:buChar char="●"/>
            </a:pPr>
            <a:r>
              <a:rPr b="1" lang="en" sz="1200" u="sng">
                <a:solidFill>
                  <a:schemeClr val="hlink"/>
                </a:solidFill>
                <a:hlinkClick r:id="rId5"/>
              </a:rPr>
              <a:t>Docker</a:t>
            </a:r>
            <a:endParaRPr b="1" sz="1200">
              <a:solidFill>
                <a:srgbClr val="FFFF00"/>
              </a:solidFill>
            </a:endParaRPr>
          </a:p>
          <a:p>
            <a:pPr indent="-304800" lvl="0" marL="457200" rtl="0" algn="l">
              <a:lnSpc>
                <a:spcPct val="115000"/>
              </a:lnSpc>
              <a:spcBef>
                <a:spcPts val="0"/>
              </a:spcBef>
              <a:spcAft>
                <a:spcPts val="0"/>
              </a:spcAft>
              <a:buClr>
                <a:srgbClr val="FFFF00"/>
              </a:buClr>
              <a:buSzPts val="1200"/>
              <a:buChar char="●"/>
            </a:pPr>
            <a:r>
              <a:rPr b="1" lang="en" sz="1200" u="sng">
                <a:solidFill>
                  <a:schemeClr val="hlink"/>
                </a:solidFill>
                <a:hlinkClick r:id="rId6"/>
              </a:rPr>
              <a:t>PostgreSQL</a:t>
            </a:r>
            <a:endParaRPr b="1" sz="1200">
              <a:solidFill>
                <a:srgbClr val="FFFF00"/>
              </a:solidFill>
            </a:endParaRPr>
          </a:p>
          <a:p>
            <a:pPr indent="-304800" lvl="0" marL="457200" rtl="0" algn="l">
              <a:lnSpc>
                <a:spcPct val="115000"/>
              </a:lnSpc>
              <a:spcBef>
                <a:spcPts val="0"/>
              </a:spcBef>
              <a:spcAft>
                <a:spcPts val="0"/>
              </a:spcAft>
              <a:buClr>
                <a:srgbClr val="FFFF00"/>
              </a:buClr>
              <a:buSzPts val="1200"/>
              <a:buChar char="●"/>
            </a:pPr>
            <a:r>
              <a:rPr b="1" lang="en" sz="1200" u="sng">
                <a:solidFill>
                  <a:schemeClr val="hlink"/>
                </a:solidFill>
                <a:hlinkClick r:id="rId7"/>
              </a:rPr>
              <a:t>Flask</a:t>
            </a:r>
            <a:endParaRPr sz="12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orcas:</a:t>
            </a:r>
            <a:r>
              <a:rPr lang="en">
                <a:solidFill>
                  <a:schemeClr val="dk2"/>
                </a:solidFill>
              </a:rPr>
              <a:t> recovery by a 1000 actions</a:t>
            </a:r>
            <a:endParaRPr>
              <a:solidFill>
                <a:schemeClr val="dk2"/>
              </a:solidFill>
            </a:endParaRPr>
          </a:p>
        </p:txBody>
      </p:sp>
      <p:sp>
        <p:nvSpPr>
          <p:cNvPr id="85" name="Google Shape;85;p15"/>
          <p:cNvSpPr txBox="1"/>
          <p:nvPr>
            <p:ph idx="1" type="body"/>
          </p:nvPr>
        </p:nvSpPr>
        <p:spPr>
          <a:xfrm>
            <a:off x="311700" y="1343275"/>
            <a:ext cx="4079400" cy="32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u="sng"/>
              <a:t>Cumulative</a:t>
            </a:r>
            <a:r>
              <a:rPr b="1" lang="en" sz="1600"/>
              <a:t> human impacts</a:t>
            </a:r>
            <a:br>
              <a:rPr b="1" lang="en" sz="1600"/>
            </a:br>
            <a:r>
              <a:rPr lang="en" sz="1700" u="sng">
                <a:solidFill>
                  <a:schemeClr val="accent5"/>
                </a:solidFill>
                <a:hlinkClick r:id="rId3">
                  <a:extLst>
                    <a:ext uri="{A12FA001-AC4F-418D-AE19-62706E023703}">
                      <ahyp:hlinkClr val="tx"/>
                    </a:ext>
                  </a:extLst>
                </a:hlinkClick>
              </a:rPr>
              <a:t>NOAA recovery plan</a:t>
            </a:r>
            <a:r>
              <a:rPr lang="en" sz="1700">
                <a:solidFill>
                  <a:srgbClr val="0000FF"/>
                </a:solidFill>
              </a:rPr>
              <a:t> </a:t>
            </a:r>
            <a:endParaRPr b="1" sz="1600"/>
          </a:p>
          <a:p>
            <a:pPr indent="-330200" lvl="0" marL="457200" rtl="0" algn="l">
              <a:spcBef>
                <a:spcPts val="1600"/>
              </a:spcBef>
              <a:spcAft>
                <a:spcPts val="0"/>
              </a:spcAft>
              <a:buSzPts val="1600"/>
              <a:buChar char="●"/>
            </a:pPr>
            <a:r>
              <a:rPr lang="en" sz="1600"/>
              <a:t>3 key risks:</a:t>
            </a:r>
            <a:endParaRPr sz="1600"/>
          </a:p>
          <a:p>
            <a:pPr indent="-317500" lvl="1" marL="914400" rtl="0" algn="l">
              <a:spcBef>
                <a:spcPts val="0"/>
              </a:spcBef>
              <a:spcAft>
                <a:spcPts val="0"/>
              </a:spcAft>
              <a:buSzPts val="1400"/>
              <a:buChar char="○"/>
            </a:pPr>
            <a:r>
              <a:rPr lang="en" sz="1400" u="sng"/>
              <a:t>Scarce salmon</a:t>
            </a:r>
            <a:endParaRPr sz="1400" u="sng"/>
          </a:p>
          <a:p>
            <a:pPr indent="-317500" lvl="1" marL="914400" rtl="0" algn="l">
              <a:spcBef>
                <a:spcPts val="0"/>
              </a:spcBef>
              <a:spcAft>
                <a:spcPts val="0"/>
              </a:spcAft>
              <a:buSzPts val="1400"/>
              <a:buChar char="○"/>
            </a:pPr>
            <a:r>
              <a:rPr lang="en" sz="1400" u="sng"/>
              <a:t>Persistent pollutants in blubber</a:t>
            </a:r>
            <a:endParaRPr sz="1400" u="sng"/>
          </a:p>
          <a:p>
            <a:pPr indent="-317500" lvl="1" marL="914400" rtl="0" algn="l">
              <a:spcBef>
                <a:spcPts val="0"/>
              </a:spcBef>
              <a:spcAft>
                <a:spcPts val="0"/>
              </a:spcAft>
              <a:buSzPts val="1400"/>
              <a:buChar char="○"/>
            </a:pPr>
            <a:r>
              <a:rPr lang="en" sz="1400"/>
              <a:t>Vessel effects</a:t>
            </a:r>
            <a:endParaRPr sz="1400"/>
          </a:p>
          <a:p>
            <a:pPr indent="-330200" lvl="0" marL="457200" rtl="0" algn="l">
              <a:spcBef>
                <a:spcPts val="0"/>
              </a:spcBef>
              <a:spcAft>
                <a:spcPts val="0"/>
              </a:spcAft>
              <a:buSzPts val="1600"/>
              <a:buChar char="●"/>
            </a:pPr>
            <a:r>
              <a:rPr lang="en" sz="1600"/>
              <a:t>Vessel noise impacts:</a:t>
            </a:r>
            <a:endParaRPr sz="1600"/>
          </a:p>
          <a:p>
            <a:pPr indent="-317500" lvl="1" marL="914400" rtl="0" algn="l">
              <a:spcBef>
                <a:spcPts val="0"/>
              </a:spcBef>
              <a:spcAft>
                <a:spcPts val="0"/>
              </a:spcAft>
              <a:buSzPts val="1400"/>
              <a:buChar char="○"/>
            </a:pPr>
            <a:r>
              <a:rPr lang="en" sz="1400"/>
              <a:t>Ship n</a:t>
            </a:r>
            <a:r>
              <a:rPr lang="en" sz="1400"/>
              <a:t>oise masks communication &amp; echolocation</a:t>
            </a:r>
            <a:endParaRPr sz="1400"/>
          </a:p>
          <a:p>
            <a:pPr indent="-317500" lvl="1" marL="914400" rtl="0" algn="l">
              <a:spcBef>
                <a:spcPts val="0"/>
              </a:spcBef>
              <a:spcAft>
                <a:spcPts val="0"/>
              </a:spcAft>
              <a:buSzPts val="1400"/>
              <a:buChar char="○"/>
            </a:pPr>
            <a:r>
              <a:rPr lang="en" sz="1400"/>
              <a:t>Boat interference lowers foraging efficiency</a:t>
            </a:r>
            <a:endParaRPr/>
          </a:p>
        </p:txBody>
      </p:sp>
      <p:sp>
        <p:nvSpPr>
          <p:cNvPr id="86" name="Google Shape;86;p15"/>
          <p:cNvSpPr txBox="1"/>
          <p:nvPr/>
        </p:nvSpPr>
        <p:spPr>
          <a:xfrm>
            <a:off x="422300" y="4568875"/>
            <a:ext cx="85206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 sz="2000">
                <a:solidFill>
                  <a:schemeClr val="dk1"/>
                </a:solidFill>
                <a:latin typeface="Lato"/>
                <a:ea typeface="Lato"/>
                <a:cs typeface="Lato"/>
                <a:sym typeface="Lato"/>
              </a:rPr>
              <a:t>How</a:t>
            </a:r>
            <a:r>
              <a:rPr b="1" lang="en">
                <a:solidFill>
                  <a:schemeClr val="dk2"/>
                </a:solidFill>
                <a:latin typeface="Lato"/>
                <a:ea typeface="Lato"/>
                <a:cs typeface="Lato"/>
                <a:sym typeface="Lato"/>
              </a:rPr>
              <a:t> can AI &amp; human listeners work synergistically to conserve SRKWs (in real-time)?</a:t>
            </a:r>
            <a:endParaRPr>
              <a:latin typeface="Lato"/>
              <a:ea typeface="Lato"/>
              <a:cs typeface="Lato"/>
              <a:sym typeface="Lato"/>
            </a:endParaRPr>
          </a:p>
        </p:txBody>
      </p:sp>
      <p:pic>
        <p:nvPicPr>
          <p:cNvPr id="87" name="Google Shape;87;p15"/>
          <p:cNvPicPr preferRelativeResize="0"/>
          <p:nvPr/>
        </p:nvPicPr>
        <p:blipFill>
          <a:blip r:embed="rId4">
            <a:alphaModFix/>
          </a:blip>
          <a:stretch>
            <a:fillRect/>
          </a:stretch>
        </p:blipFill>
        <p:spPr>
          <a:xfrm>
            <a:off x="4535200" y="1485400"/>
            <a:ext cx="4448100" cy="26157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a:t>
            </a:r>
            <a:r>
              <a:rPr lang="en"/>
              <a:t> </a:t>
            </a:r>
            <a:r>
              <a:rPr lang="en">
                <a:solidFill>
                  <a:schemeClr val="dk2"/>
                </a:solidFill>
              </a:rPr>
              <a:t>cooperate as a hydrophone network</a:t>
            </a:r>
            <a:endParaRPr>
              <a:solidFill>
                <a:schemeClr val="dk2"/>
              </a:solidFill>
            </a:endParaRPr>
          </a:p>
        </p:txBody>
      </p:sp>
      <p:sp>
        <p:nvSpPr>
          <p:cNvPr id="93" name="Google Shape;93;p16"/>
          <p:cNvSpPr txBox="1"/>
          <p:nvPr>
            <p:ph idx="1" type="body"/>
          </p:nvPr>
        </p:nvSpPr>
        <p:spPr>
          <a:xfrm>
            <a:off x="311700" y="1417950"/>
            <a:ext cx="4189800" cy="1153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2002: Orcasound Lab (Val’s “back yard”)</a:t>
            </a:r>
            <a:br>
              <a:rPr lang="en"/>
            </a:br>
            <a:r>
              <a:rPr lang="en"/>
              <a:t>2008-12 NOAA funding (expansion to 5 nodes)</a:t>
            </a:r>
            <a:br>
              <a:rPr lang="en"/>
            </a:br>
            <a:r>
              <a:rPr lang="en"/>
              <a:t>2013-15 Philanthropy only (decline to 2 nodes)</a:t>
            </a:r>
            <a:br>
              <a:rPr lang="en"/>
            </a:br>
            <a:r>
              <a:rPr lang="en"/>
              <a:t>2016-now Cooperative network (17 NGOs in 2021)</a:t>
            </a:r>
            <a:endParaRPr/>
          </a:p>
        </p:txBody>
      </p:sp>
      <p:pic>
        <p:nvPicPr>
          <p:cNvPr id="94" name="Google Shape;94;p16"/>
          <p:cNvPicPr preferRelativeResize="0"/>
          <p:nvPr/>
        </p:nvPicPr>
        <p:blipFill>
          <a:blip r:embed="rId3">
            <a:alphaModFix/>
          </a:blip>
          <a:stretch>
            <a:fillRect/>
          </a:stretch>
        </p:blipFill>
        <p:spPr>
          <a:xfrm>
            <a:off x="4646675" y="793638"/>
            <a:ext cx="4337700" cy="3253275"/>
          </a:xfrm>
          <a:prstGeom prst="rect">
            <a:avLst/>
          </a:prstGeom>
          <a:noFill/>
          <a:ln>
            <a:noFill/>
          </a:ln>
        </p:spPr>
      </p:pic>
      <p:sp>
        <p:nvSpPr>
          <p:cNvPr id="95" name="Google Shape;95;p16"/>
          <p:cNvSpPr txBox="1"/>
          <p:nvPr>
            <p:ph idx="1" type="body"/>
          </p:nvPr>
        </p:nvSpPr>
        <p:spPr>
          <a:xfrm>
            <a:off x="4720625" y="3914175"/>
            <a:ext cx="4337700" cy="87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2017 crowd-funding ($20k Kickstarter)</a:t>
            </a:r>
            <a:br>
              <a:rPr lang="en"/>
            </a:br>
            <a:r>
              <a:rPr lang="en"/>
              <a:t>2018 open-sourcing, crowd-sourcing, open data</a:t>
            </a:r>
            <a:r>
              <a:rPr lang="en"/>
              <a:t>...</a:t>
            </a:r>
            <a:br>
              <a:rPr lang="en"/>
            </a:br>
            <a:r>
              <a:rPr lang="en"/>
              <a:t>2020+ hackathons, philanthropy, Amazon+Microsoft cloud credits</a:t>
            </a:r>
            <a:endParaRPr/>
          </a:p>
        </p:txBody>
      </p:sp>
      <p:pic>
        <p:nvPicPr>
          <p:cNvPr id="96" name="Google Shape;96;p16"/>
          <p:cNvPicPr preferRelativeResize="0"/>
          <p:nvPr/>
        </p:nvPicPr>
        <p:blipFill>
          <a:blip r:embed="rId4">
            <a:alphaModFix/>
          </a:blip>
          <a:stretch>
            <a:fillRect/>
          </a:stretch>
        </p:blipFill>
        <p:spPr>
          <a:xfrm>
            <a:off x="832337" y="2571750"/>
            <a:ext cx="3525187" cy="2643874"/>
          </a:xfrm>
          <a:prstGeom prst="rect">
            <a:avLst/>
          </a:prstGeom>
          <a:noFill/>
          <a:ln>
            <a:noFill/>
          </a:ln>
        </p:spPr>
      </p:pic>
      <p:sp>
        <p:nvSpPr>
          <p:cNvPr id="97" name="Google Shape;97;p16"/>
          <p:cNvSpPr/>
          <p:nvPr/>
        </p:nvSpPr>
        <p:spPr>
          <a:xfrm>
            <a:off x="8631800" y="2956125"/>
            <a:ext cx="76200" cy="90000"/>
          </a:xfrm>
          <a:prstGeom prst="flowChartOr">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txBox="1"/>
          <p:nvPr/>
        </p:nvSpPr>
        <p:spPr>
          <a:xfrm>
            <a:off x="4096625" y="4050225"/>
            <a:ext cx="624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latin typeface="Lato"/>
                <a:ea typeface="Lato"/>
                <a:cs typeface="Lato"/>
                <a:sym typeface="Lato"/>
              </a:rPr>
              <a:t>$$</a:t>
            </a:r>
            <a:endParaRPr b="1" sz="27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7"/>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a:t>
            </a:r>
            <a:r>
              <a:rPr lang="en">
                <a:solidFill>
                  <a:schemeClr val="dk2"/>
                </a:solidFill>
              </a:rPr>
              <a:t>collaborate openly in soft/hard-ware</a:t>
            </a:r>
            <a:endParaRPr>
              <a:solidFill>
                <a:schemeClr val="dk2"/>
              </a:solidFill>
            </a:endParaRPr>
          </a:p>
        </p:txBody>
      </p:sp>
      <p:sp>
        <p:nvSpPr>
          <p:cNvPr id="104" name="Google Shape;104;p17"/>
          <p:cNvSpPr txBox="1"/>
          <p:nvPr>
            <p:ph idx="1" type="body"/>
          </p:nvPr>
        </p:nvSpPr>
        <p:spPr>
          <a:xfrm>
            <a:off x="311700" y="1417950"/>
            <a:ext cx="3999900" cy="348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&lt;2002-17 </a:t>
            </a:r>
            <a:br>
              <a:rPr lang="en"/>
            </a:br>
            <a:r>
              <a:rPr lang="en"/>
              <a:t>-- humans listening via Shoutcast mp3 streams</a:t>
            </a:r>
            <a:br>
              <a:rPr lang="en"/>
            </a:br>
            <a:r>
              <a:rPr lang="en"/>
              <a:t>-- Val building custom software, alone</a:t>
            </a:r>
            <a:br>
              <a:rPr lang="en"/>
            </a:br>
            <a:r>
              <a:rPr lang="en"/>
              <a:t>-- Scott building web static web sites, Google sheets, manual Twitter/email notifications...</a:t>
            </a:r>
            <a:endParaRPr/>
          </a:p>
          <a:p>
            <a:pPr indent="0" lvl="0" marL="0" rtl="0" algn="l">
              <a:spcBef>
                <a:spcPts val="1600"/>
              </a:spcBef>
              <a:spcAft>
                <a:spcPts val="0"/>
              </a:spcAft>
              <a:buNone/>
            </a:pPr>
            <a:r>
              <a:rPr lang="en"/>
              <a:t>2017-18: software + hardware (Kickstarter for v1 web app), </a:t>
            </a:r>
            <a:r>
              <a:rPr lang="en" u="sng">
                <a:solidFill>
                  <a:schemeClr val="hlink"/>
                </a:solidFill>
                <a:hlinkClick r:id="rId3"/>
              </a:rPr>
              <a:t>live.orcasound.net</a:t>
            </a:r>
            <a:r>
              <a:rPr lang="en"/>
              <a:t> launched Nov ‘18</a:t>
            </a:r>
            <a:endParaRPr/>
          </a:p>
          <a:p>
            <a:pPr indent="0" lvl="0" marL="0" rtl="0" algn="l">
              <a:spcBef>
                <a:spcPts val="1600"/>
              </a:spcBef>
              <a:spcAft>
                <a:spcPts val="0"/>
              </a:spcAft>
              <a:buNone/>
            </a:pPr>
            <a:r>
              <a:rPr lang="en"/>
              <a:t>2019-20: v2 UI beta-tested in Nov ‘19, launched in May, 2020</a:t>
            </a:r>
            <a:endParaRPr/>
          </a:p>
          <a:p>
            <a:pPr indent="0" lvl="0" marL="0" rtl="0" algn="l">
              <a:spcBef>
                <a:spcPts val="1600"/>
              </a:spcBef>
              <a:spcAft>
                <a:spcPts val="1600"/>
              </a:spcAft>
              <a:buNone/>
            </a:pPr>
            <a:r>
              <a:rPr lang="en"/>
              <a:t>2021: v3 UI + a proliferation of related projects (24 </a:t>
            </a:r>
            <a:r>
              <a:rPr i="1" lang="en"/>
              <a:t>public</a:t>
            </a:r>
            <a:r>
              <a:rPr lang="en"/>
              <a:t> </a:t>
            </a:r>
            <a:r>
              <a:rPr lang="en" u="sng">
                <a:solidFill>
                  <a:schemeClr val="hlink"/>
                </a:solidFill>
                <a:hlinkClick r:id="rId4"/>
              </a:rPr>
              <a:t>Orcasound Github repositories</a:t>
            </a:r>
            <a:r>
              <a:rPr lang="en"/>
              <a:t>)</a:t>
            </a:r>
            <a:endParaRPr/>
          </a:p>
        </p:txBody>
      </p:sp>
      <p:pic>
        <p:nvPicPr>
          <p:cNvPr id="105" name="Google Shape;105;p17"/>
          <p:cNvPicPr preferRelativeResize="0"/>
          <p:nvPr/>
        </p:nvPicPr>
        <p:blipFill>
          <a:blip r:embed="rId5">
            <a:alphaModFix/>
          </a:blip>
          <a:stretch>
            <a:fillRect/>
          </a:stretch>
        </p:blipFill>
        <p:spPr>
          <a:xfrm>
            <a:off x="4662300" y="1082913"/>
            <a:ext cx="4170008" cy="38209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idx="1" type="body"/>
          </p:nvPr>
        </p:nvSpPr>
        <p:spPr>
          <a:xfrm>
            <a:off x="208350" y="1640350"/>
            <a:ext cx="2955900" cy="2928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3 cabled nearshore sites streaming 24/7 (2018-21)</a:t>
            </a:r>
            <a:endParaRPr sz="1400"/>
          </a:p>
          <a:p>
            <a:pPr indent="-317500" lvl="0" marL="457200" rtl="0" algn="l">
              <a:spcBef>
                <a:spcPts val="0"/>
              </a:spcBef>
              <a:spcAft>
                <a:spcPts val="0"/>
              </a:spcAft>
              <a:buSzPts val="1400"/>
              <a:buChar char="●"/>
            </a:pPr>
            <a:r>
              <a:rPr lang="en" sz="1400"/>
              <a:t>Streaming hardware cost: ~U$300 per node</a:t>
            </a:r>
            <a:endParaRPr sz="1400"/>
          </a:p>
          <a:p>
            <a:pPr indent="-317500" lvl="0" marL="457200" rtl="0" algn="l">
              <a:spcBef>
                <a:spcPts val="0"/>
              </a:spcBef>
              <a:spcAft>
                <a:spcPts val="0"/>
              </a:spcAft>
              <a:buSzPts val="1400"/>
              <a:buChar char="●"/>
            </a:pPr>
            <a:r>
              <a:rPr lang="en" sz="1400"/>
              <a:t>Hydrophone $300-1500</a:t>
            </a:r>
            <a:endParaRPr sz="1400"/>
          </a:p>
          <a:p>
            <a:pPr indent="-317500" lvl="0" marL="457200" rtl="0" algn="l">
              <a:spcBef>
                <a:spcPts val="0"/>
              </a:spcBef>
              <a:spcAft>
                <a:spcPts val="0"/>
              </a:spcAft>
              <a:buSzPts val="1400"/>
              <a:buChar char="●"/>
            </a:pPr>
            <a:r>
              <a:rPr lang="en" sz="1400" u="sng">
                <a:solidFill>
                  <a:schemeClr val="hlink"/>
                </a:solidFill>
                <a:hlinkClick r:id="rId3"/>
              </a:rPr>
              <a:t>PiSound HAT</a:t>
            </a:r>
            <a:r>
              <a:rPr lang="en" sz="1400"/>
              <a:t> = 2 channel, </a:t>
            </a:r>
            <a:br>
              <a:rPr lang="en" sz="1400"/>
            </a:br>
            <a:r>
              <a:rPr lang="en" sz="1400"/>
              <a:t>24 bit, 48/96/192 kHz</a:t>
            </a:r>
            <a:endParaRPr sz="1400"/>
          </a:p>
          <a:p>
            <a:pPr indent="-317500" lvl="0" marL="457200" rtl="0" algn="l">
              <a:spcBef>
                <a:spcPts val="0"/>
              </a:spcBef>
              <a:spcAft>
                <a:spcPts val="0"/>
              </a:spcAft>
              <a:buSzPts val="1400"/>
              <a:buChar char="●"/>
            </a:pPr>
            <a:r>
              <a:rPr lang="en" sz="1400"/>
              <a:t>Free open source code!</a:t>
            </a:r>
            <a:endParaRPr sz="1400"/>
          </a:p>
          <a:p>
            <a:pPr indent="0" lvl="0" marL="0" rtl="0" algn="l">
              <a:spcBef>
                <a:spcPts val="1600"/>
              </a:spcBef>
              <a:spcAft>
                <a:spcPts val="1600"/>
              </a:spcAft>
              <a:buNone/>
            </a:pPr>
            <a:r>
              <a:rPr lang="en" sz="1400"/>
              <a:t>Community scientists detect </a:t>
            </a:r>
            <a:r>
              <a:rPr lang="en" sz="1400">
                <a:solidFill>
                  <a:srgbClr val="0000FF"/>
                </a:solidFill>
              </a:rPr>
              <a:t>orca &amp; novel sounds</a:t>
            </a:r>
            <a:r>
              <a:rPr lang="en" sz="1400"/>
              <a:t> in real-time via a web </a:t>
            </a:r>
            <a:r>
              <a:rPr lang="en" sz="1400"/>
              <a:t>app -- </a:t>
            </a:r>
            <a:r>
              <a:rPr lang="en" sz="1400" u="sng">
                <a:solidFill>
                  <a:schemeClr val="accent5"/>
                </a:solidFill>
                <a:hlinkClick r:id="rId4">
                  <a:extLst>
                    <a:ext uri="{A12FA001-AC4F-418D-AE19-62706E023703}">
                      <ahyp:hlinkClr val="tx"/>
                    </a:ext>
                  </a:extLst>
                </a:hlinkClick>
              </a:rPr>
              <a:t>live.orcasound.net</a:t>
            </a:r>
            <a:endParaRPr b="1" sz="1400">
              <a:solidFill>
                <a:schemeClr val="dk2"/>
              </a:solidFill>
            </a:endParaRPr>
          </a:p>
        </p:txBody>
      </p:sp>
      <p:pic>
        <p:nvPicPr>
          <p:cNvPr id="111" name="Google Shape;111;p18"/>
          <p:cNvPicPr preferRelativeResize="0"/>
          <p:nvPr/>
        </p:nvPicPr>
        <p:blipFill>
          <a:blip r:embed="rId5">
            <a:alphaModFix/>
          </a:blip>
          <a:stretch>
            <a:fillRect/>
          </a:stretch>
        </p:blipFill>
        <p:spPr>
          <a:xfrm>
            <a:off x="6727664" y="322050"/>
            <a:ext cx="2143312" cy="4181826"/>
          </a:xfrm>
          <a:prstGeom prst="rect">
            <a:avLst/>
          </a:prstGeom>
          <a:noFill/>
          <a:ln>
            <a:noFill/>
          </a:ln>
        </p:spPr>
      </p:pic>
      <p:pic>
        <p:nvPicPr>
          <p:cNvPr id="112" name="Google Shape;112;p18"/>
          <p:cNvPicPr preferRelativeResize="0"/>
          <p:nvPr/>
        </p:nvPicPr>
        <p:blipFill>
          <a:blip r:embed="rId6">
            <a:alphaModFix/>
          </a:blip>
          <a:stretch>
            <a:fillRect/>
          </a:stretch>
        </p:blipFill>
        <p:spPr>
          <a:xfrm>
            <a:off x="311700" y="322054"/>
            <a:ext cx="5451674" cy="575000"/>
          </a:xfrm>
          <a:prstGeom prst="rect">
            <a:avLst/>
          </a:prstGeom>
          <a:noFill/>
          <a:ln>
            <a:noFill/>
          </a:ln>
        </p:spPr>
      </p:pic>
      <p:sp>
        <p:nvSpPr>
          <p:cNvPr id="113" name="Google Shape;113;p18"/>
          <p:cNvSpPr txBox="1"/>
          <p:nvPr/>
        </p:nvSpPr>
        <p:spPr>
          <a:xfrm>
            <a:off x="352200" y="990550"/>
            <a:ext cx="55617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Playfair Display"/>
                <a:ea typeface="Playfair Display"/>
                <a:cs typeface="Playfair Display"/>
                <a:sym typeface="Playfair Display"/>
              </a:rPr>
              <a:t>Easy to listen live. Scales inexpensively. Lets user tag data.</a:t>
            </a:r>
            <a:endParaRPr b="1" sz="1300">
              <a:latin typeface="Lato"/>
              <a:ea typeface="Lato"/>
              <a:cs typeface="Lato"/>
              <a:sym typeface="Lato"/>
            </a:endParaRPr>
          </a:p>
        </p:txBody>
      </p:sp>
      <p:sp>
        <p:nvSpPr>
          <p:cNvPr id="114" name="Google Shape;114;p18"/>
          <p:cNvSpPr txBox="1"/>
          <p:nvPr/>
        </p:nvSpPr>
        <p:spPr>
          <a:xfrm>
            <a:off x="2447375" y="4627625"/>
            <a:ext cx="1440300" cy="400200"/>
          </a:xfrm>
          <a:prstGeom prst="rect">
            <a:avLst/>
          </a:prstGeom>
          <a:solidFill>
            <a:srgbClr val="0B5394"/>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FFE599"/>
                </a:solidFill>
                <a:latin typeface="Lato"/>
                <a:ea typeface="Lato"/>
                <a:cs typeface="Lato"/>
                <a:sym typeface="Lato"/>
              </a:rPr>
              <a:t>Orca sounds</a:t>
            </a:r>
            <a:endParaRPr b="1">
              <a:solidFill>
                <a:srgbClr val="FFE599"/>
              </a:solidFill>
              <a:latin typeface="Lato"/>
              <a:ea typeface="Lato"/>
              <a:cs typeface="Lato"/>
              <a:sym typeface="Lato"/>
            </a:endParaRPr>
          </a:p>
        </p:txBody>
      </p:sp>
      <p:pic>
        <p:nvPicPr>
          <p:cNvPr id="115" name="Google Shape;115;p18" title="call-examples.mp3">
            <a:hlinkClick r:id="rId7"/>
          </p:cNvPr>
          <p:cNvPicPr preferRelativeResize="0"/>
          <p:nvPr/>
        </p:nvPicPr>
        <p:blipFill>
          <a:blip r:embed="rId8">
            <a:alphaModFix/>
          </a:blip>
          <a:stretch>
            <a:fillRect/>
          </a:stretch>
        </p:blipFill>
        <p:spPr>
          <a:xfrm>
            <a:off x="2478775" y="4693000"/>
            <a:ext cx="269450" cy="269450"/>
          </a:xfrm>
          <a:prstGeom prst="rect">
            <a:avLst/>
          </a:prstGeom>
          <a:noFill/>
          <a:ln>
            <a:noFill/>
          </a:ln>
        </p:spPr>
      </p:pic>
      <p:pic>
        <p:nvPicPr>
          <p:cNvPr id="116" name="Google Shape;116;p18"/>
          <p:cNvPicPr preferRelativeResize="0"/>
          <p:nvPr/>
        </p:nvPicPr>
        <p:blipFill>
          <a:blip r:embed="rId9">
            <a:alphaModFix/>
          </a:blip>
          <a:stretch>
            <a:fillRect/>
          </a:stretch>
        </p:blipFill>
        <p:spPr>
          <a:xfrm>
            <a:off x="3987367" y="1517050"/>
            <a:ext cx="2240106" cy="2986824"/>
          </a:xfrm>
          <a:prstGeom prst="rect">
            <a:avLst/>
          </a:prstGeom>
          <a:noFill/>
          <a:ln>
            <a:noFill/>
          </a:ln>
        </p:spPr>
      </p:pic>
      <p:sp>
        <p:nvSpPr>
          <p:cNvPr id="117" name="Google Shape;117;p18"/>
          <p:cNvSpPr txBox="1"/>
          <p:nvPr/>
        </p:nvSpPr>
        <p:spPr>
          <a:xfrm>
            <a:off x="3987525" y="4612175"/>
            <a:ext cx="2240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solidFill>
                  <a:schemeClr val="hlink"/>
                </a:solidFill>
                <a:latin typeface="Lato"/>
                <a:ea typeface="Lato"/>
                <a:cs typeface="Lato"/>
                <a:sym typeface="Lato"/>
                <a:hlinkClick r:id="rId10"/>
              </a:rPr>
              <a:t>orcanode code</a:t>
            </a:r>
            <a:endParaRPr b="1" sz="1600">
              <a:latin typeface="Lato"/>
              <a:ea typeface="Lato"/>
              <a:cs typeface="Lato"/>
              <a:sym typeface="Lato"/>
            </a:endParaRPr>
          </a:p>
        </p:txBody>
      </p:sp>
      <p:sp>
        <p:nvSpPr>
          <p:cNvPr id="118" name="Google Shape;118;p18"/>
          <p:cNvSpPr txBox="1"/>
          <p:nvPr/>
        </p:nvSpPr>
        <p:spPr>
          <a:xfrm>
            <a:off x="6703425" y="4612175"/>
            <a:ext cx="2191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solidFill>
                  <a:schemeClr val="hlink"/>
                </a:solidFill>
                <a:latin typeface="Lato"/>
                <a:ea typeface="Lato"/>
                <a:cs typeface="Lato"/>
                <a:sym typeface="Lato"/>
                <a:hlinkClick r:id="rId11"/>
              </a:rPr>
              <a:t>orcasite code</a:t>
            </a:r>
            <a:endParaRPr b="1" sz="16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a:t>
            </a:r>
            <a:r>
              <a:rPr lang="en"/>
              <a:t> </a:t>
            </a:r>
            <a:r>
              <a:rPr lang="en">
                <a:solidFill>
                  <a:schemeClr val="dk2"/>
                </a:solidFill>
              </a:rPr>
              <a:t>open access raw data</a:t>
            </a:r>
            <a:endParaRPr>
              <a:solidFill>
                <a:schemeClr val="dk2"/>
              </a:solidFill>
            </a:endParaRPr>
          </a:p>
        </p:txBody>
      </p:sp>
      <p:sp>
        <p:nvSpPr>
          <p:cNvPr id="124" name="Google Shape;124;p19"/>
          <p:cNvSpPr txBox="1"/>
          <p:nvPr>
            <p:ph idx="1" type="body"/>
          </p:nvPr>
        </p:nvSpPr>
        <p:spPr>
          <a:xfrm>
            <a:off x="311700" y="1385625"/>
            <a:ext cx="3999900" cy="432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000">
                <a:solidFill>
                  <a:srgbClr val="24292E"/>
                </a:solidFill>
                <a:highlight>
                  <a:schemeClr val="accent6"/>
                </a:highlight>
                <a:latin typeface="Consolas"/>
                <a:ea typeface="Consolas"/>
                <a:cs typeface="Consolas"/>
                <a:sym typeface="Consolas"/>
              </a:rPr>
              <a:t>aws --no-sign-request s3 sync streaming-orcasound-net</a:t>
            </a:r>
            <a:endParaRPr b="1" sz="1000">
              <a:solidFill>
                <a:srgbClr val="24292E"/>
              </a:solidFill>
              <a:highlight>
                <a:schemeClr val="accent6"/>
              </a:highlight>
              <a:latin typeface="Consolas"/>
              <a:ea typeface="Consolas"/>
              <a:cs typeface="Consolas"/>
              <a:sym typeface="Consolas"/>
            </a:endParaRPr>
          </a:p>
        </p:txBody>
      </p:sp>
      <p:pic>
        <p:nvPicPr>
          <p:cNvPr id="125" name="Google Shape;125;p19"/>
          <p:cNvPicPr preferRelativeResize="0"/>
          <p:nvPr/>
        </p:nvPicPr>
        <p:blipFill>
          <a:blip r:embed="rId3">
            <a:alphaModFix/>
          </a:blip>
          <a:stretch>
            <a:fillRect/>
          </a:stretch>
        </p:blipFill>
        <p:spPr>
          <a:xfrm>
            <a:off x="4572000" y="1385626"/>
            <a:ext cx="4287550" cy="963800"/>
          </a:xfrm>
          <a:prstGeom prst="rect">
            <a:avLst/>
          </a:prstGeom>
          <a:noFill/>
          <a:ln>
            <a:noFill/>
          </a:ln>
        </p:spPr>
      </p:pic>
      <p:pic>
        <p:nvPicPr>
          <p:cNvPr id="126" name="Google Shape;126;p19"/>
          <p:cNvPicPr preferRelativeResize="0"/>
          <p:nvPr/>
        </p:nvPicPr>
        <p:blipFill>
          <a:blip r:embed="rId4">
            <a:alphaModFix/>
          </a:blip>
          <a:stretch>
            <a:fillRect/>
          </a:stretch>
        </p:blipFill>
        <p:spPr>
          <a:xfrm>
            <a:off x="3729575" y="2528150"/>
            <a:ext cx="5166051" cy="2376899"/>
          </a:xfrm>
          <a:prstGeom prst="rect">
            <a:avLst/>
          </a:prstGeom>
          <a:noFill/>
          <a:ln>
            <a:noFill/>
          </a:ln>
        </p:spPr>
      </p:pic>
      <p:sp>
        <p:nvSpPr>
          <p:cNvPr id="127" name="Google Shape;127;p19"/>
          <p:cNvSpPr txBox="1"/>
          <p:nvPr/>
        </p:nvSpPr>
        <p:spPr>
          <a:xfrm>
            <a:off x="331850" y="2034325"/>
            <a:ext cx="3224700" cy="28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28" name="Google Shape;128;p19"/>
          <p:cNvSpPr txBox="1"/>
          <p:nvPr>
            <p:ph idx="1" type="body"/>
          </p:nvPr>
        </p:nvSpPr>
        <p:spPr>
          <a:xfrm>
            <a:off x="311700" y="1762050"/>
            <a:ext cx="3224700" cy="31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Data volume</a:t>
            </a:r>
            <a:endParaRPr b="1"/>
          </a:p>
          <a:p>
            <a:pPr indent="-317500" lvl="0" marL="457200" rtl="0" algn="l">
              <a:spcBef>
                <a:spcPts val="1600"/>
              </a:spcBef>
              <a:spcAft>
                <a:spcPts val="0"/>
              </a:spcAft>
              <a:buSzPts val="1400"/>
              <a:buChar char="●"/>
            </a:pPr>
            <a:r>
              <a:rPr lang="en"/>
              <a:t>3.2</a:t>
            </a:r>
            <a:r>
              <a:rPr lang="en"/>
              <a:t> TB (HLS audio only)</a:t>
            </a:r>
            <a:endParaRPr/>
          </a:p>
          <a:p>
            <a:pPr indent="-317500" lvl="0" marL="457200" rtl="0" algn="l">
              <a:spcBef>
                <a:spcPts val="0"/>
              </a:spcBef>
              <a:spcAft>
                <a:spcPts val="0"/>
              </a:spcAft>
              <a:buSzPts val="1400"/>
              <a:buChar char="●"/>
            </a:pPr>
            <a:r>
              <a:rPr lang="en"/>
              <a:t>0.4 TB/yr/node</a:t>
            </a:r>
            <a:endParaRPr/>
          </a:p>
          <a:p>
            <a:pPr indent="-317500" lvl="0" marL="457200" rtl="0" algn="l">
              <a:spcBef>
                <a:spcPts val="0"/>
              </a:spcBef>
              <a:spcAft>
                <a:spcPts val="0"/>
              </a:spcAft>
              <a:buSzPts val="1400"/>
              <a:buChar char="●"/>
            </a:pPr>
            <a:r>
              <a:rPr lang="en"/>
              <a:t>Increasing soon...</a:t>
            </a:r>
            <a:br>
              <a:rPr lang="en"/>
            </a:br>
            <a:r>
              <a:rPr lang="en"/>
              <a:t>...FLAC, 48/96 kHz</a:t>
            </a:r>
            <a:endParaRPr/>
          </a:p>
          <a:p>
            <a:pPr indent="0" lvl="0" marL="0" rtl="0" algn="l">
              <a:spcBef>
                <a:spcPts val="1600"/>
              </a:spcBef>
              <a:spcAft>
                <a:spcPts val="0"/>
              </a:spcAft>
              <a:buNone/>
            </a:pPr>
            <a:r>
              <a:rPr b="1" lang="en"/>
              <a:t>Data costs</a:t>
            </a:r>
            <a:endParaRPr b="1"/>
          </a:p>
          <a:p>
            <a:pPr indent="-317500" lvl="0" marL="457200" rtl="0" algn="l">
              <a:spcBef>
                <a:spcPts val="1600"/>
              </a:spcBef>
              <a:spcAft>
                <a:spcPts val="0"/>
              </a:spcAft>
              <a:buSzPts val="1400"/>
              <a:buChar char="●"/>
            </a:pPr>
            <a:r>
              <a:rPr lang="en"/>
              <a:t>&lt;$100/mo w/3 nodes</a:t>
            </a:r>
            <a:endParaRPr/>
          </a:p>
          <a:p>
            <a:pPr indent="-317500" lvl="0" marL="457200" rtl="0" algn="l">
              <a:spcBef>
                <a:spcPts val="0"/>
              </a:spcBef>
              <a:spcAft>
                <a:spcPts val="0"/>
              </a:spcAft>
              <a:buSzPts val="1400"/>
              <a:buChar char="●"/>
            </a:pPr>
            <a:r>
              <a:rPr lang="en"/>
              <a:t>~30$/mo/node, but scalable</a:t>
            </a:r>
            <a:endParaRPr/>
          </a:p>
          <a:p>
            <a:pPr indent="-317500" lvl="0" marL="457200" rtl="0" algn="l">
              <a:spcBef>
                <a:spcPts val="0"/>
              </a:spcBef>
              <a:spcAft>
                <a:spcPts val="0"/>
              </a:spcAft>
              <a:buSzPts val="1400"/>
              <a:buChar char="●"/>
            </a:pPr>
            <a:r>
              <a:rPr lang="en"/>
              <a:t>Free thus far with cloud credits!</a:t>
            </a:r>
            <a:endParaRPr/>
          </a:p>
          <a:p>
            <a:pPr indent="-317500" lvl="0" marL="457200" rtl="0" algn="l">
              <a:spcBef>
                <a:spcPts val="0"/>
              </a:spcBef>
              <a:spcAft>
                <a:spcPts val="0"/>
              </a:spcAft>
              <a:buSzPts val="1400"/>
              <a:buChar char="●"/>
            </a:pPr>
            <a:r>
              <a:rPr lang="en" u="sng">
                <a:solidFill>
                  <a:schemeClr val="hlink"/>
                </a:solidFill>
                <a:hlinkClick r:id="rId5"/>
              </a:rPr>
              <a:t>AWS open data registry</a:t>
            </a:r>
            <a:r>
              <a:rPr lang="en"/>
              <a:t> + </a:t>
            </a:r>
            <a:r>
              <a:rPr lang="en" u="sng">
                <a:solidFill>
                  <a:schemeClr val="hlink"/>
                </a:solidFill>
                <a:hlinkClick r:id="rId6"/>
              </a:rPr>
              <a:t>Quilt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a:t>
            </a:r>
            <a:r>
              <a:rPr lang="en"/>
              <a:t> </a:t>
            </a:r>
            <a:r>
              <a:rPr lang="en">
                <a:solidFill>
                  <a:schemeClr val="dk2"/>
                </a:solidFill>
              </a:rPr>
              <a:t>open labeled data &amp; labeling tools</a:t>
            </a:r>
            <a:endParaRPr>
              <a:solidFill>
                <a:schemeClr val="dk2"/>
              </a:solidFill>
            </a:endParaRPr>
          </a:p>
        </p:txBody>
      </p:sp>
      <p:sp>
        <p:nvSpPr>
          <p:cNvPr id="134" name="Google Shape;134;p20"/>
          <p:cNvSpPr txBox="1"/>
          <p:nvPr/>
        </p:nvSpPr>
        <p:spPr>
          <a:xfrm>
            <a:off x="331850" y="2034325"/>
            <a:ext cx="3224700" cy="28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pic>
        <p:nvPicPr>
          <p:cNvPr id="135" name="Google Shape;135;p20"/>
          <p:cNvPicPr preferRelativeResize="0"/>
          <p:nvPr/>
        </p:nvPicPr>
        <p:blipFill>
          <a:blip r:embed="rId3">
            <a:alphaModFix/>
          </a:blip>
          <a:stretch>
            <a:fillRect/>
          </a:stretch>
        </p:blipFill>
        <p:spPr>
          <a:xfrm>
            <a:off x="3937250" y="1135375"/>
            <a:ext cx="4955894" cy="3820975"/>
          </a:xfrm>
          <a:prstGeom prst="rect">
            <a:avLst/>
          </a:prstGeom>
          <a:noFill/>
          <a:ln>
            <a:noFill/>
          </a:ln>
        </p:spPr>
      </p:pic>
      <p:sp>
        <p:nvSpPr>
          <p:cNvPr id="136" name="Google Shape;136;p20"/>
          <p:cNvSpPr txBox="1"/>
          <p:nvPr>
            <p:ph idx="1" type="body"/>
          </p:nvPr>
        </p:nvSpPr>
        <p:spPr>
          <a:xfrm>
            <a:off x="311700" y="1377900"/>
            <a:ext cx="3465300" cy="34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Labeled data (</a:t>
            </a:r>
            <a:r>
              <a:rPr b="1" lang="en" u="sng">
                <a:solidFill>
                  <a:schemeClr val="hlink"/>
                </a:solidFill>
                <a:hlinkClick r:id="rId4"/>
              </a:rPr>
              <a:t>orcadata wiki</a:t>
            </a:r>
            <a:r>
              <a:rPr b="1" lang="en"/>
              <a:t>)</a:t>
            </a:r>
            <a:endParaRPr b="1"/>
          </a:p>
          <a:p>
            <a:pPr indent="-317500" lvl="0" marL="457200" rtl="0" algn="l">
              <a:spcBef>
                <a:spcPts val="1600"/>
              </a:spcBef>
              <a:spcAft>
                <a:spcPts val="0"/>
              </a:spcAft>
              <a:buSzPts val="1400"/>
              <a:buChar char="●"/>
            </a:pPr>
            <a:r>
              <a:rPr lang="en"/>
              <a:t>SRKW calls</a:t>
            </a:r>
            <a:endParaRPr/>
          </a:p>
          <a:p>
            <a:pPr indent="-317500" lvl="0" marL="457200" rtl="0" algn="l">
              <a:spcBef>
                <a:spcPts val="0"/>
              </a:spcBef>
              <a:spcAft>
                <a:spcPts val="0"/>
              </a:spcAft>
              <a:buSzPts val="1400"/>
              <a:buChar char="●"/>
            </a:pPr>
            <a:r>
              <a:rPr lang="en"/>
              <a:t>2022: signals of other SRKW sounds, Bigg’s KW, and humpback</a:t>
            </a:r>
            <a:endParaRPr/>
          </a:p>
          <a:p>
            <a:pPr indent="0" lvl="0" marL="0" rtl="0" algn="l">
              <a:spcBef>
                <a:spcPts val="1600"/>
              </a:spcBef>
              <a:spcAft>
                <a:spcPts val="0"/>
              </a:spcAft>
              <a:buNone/>
            </a:pPr>
            <a:r>
              <a:rPr b="1" lang="en"/>
              <a:t>Labeling tools</a:t>
            </a:r>
            <a:endParaRPr b="1"/>
          </a:p>
          <a:p>
            <a:pPr indent="-317500" lvl="0" marL="457200" rtl="0" algn="l">
              <a:spcBef>
                <a:spcPts val="1600"/>
              </a:spcBef>
              <a:spcAft>
                <a:spcPts val="0"/>
              </a:spcAft>
              <a:buSzPts val="1400"/>
              <a:buChar char="●"/>
            </a:pPr>
            <a:r>
              <a:rPr lang="en"/>
              <a:t>2000 Orcasound human labels (~100/month, free text)</a:t>
            </a:r>
            <a:endParaRPr/>
          </a:p>
          <a:p>
            <a:pPr indent="-317500" lvl="0" marL="457200" rtl="0" algn="l">
              <a:spcBef>
                <a:spcPts val="0"/>
              </a:spcBef>
              <a:spcAft>
                <a:spcPts val="0"/>
              </a:spcAft>
              <a:buSzPts val="1400"/>
              <a:buChar char="●"/>
            </a:pPr>
            <a:r>
              <a:rPr lang="en"/>
              <a:t>Pod.Cast (2019)</a:t>
            </a:r>
            <a:endParaRPr/>
          </a:p>
          <a:p>
            <a:pPr indent="-317500" lvl="0" marL="457200" rtl="0" algn="l">
              <a:spcBef>
                <a:spcPts val="0"/>
              </a:spcBef>
              <a:spcAft>
                <a:spcPts val="0"/>
              </a:spcAft>
              <a:buSzPts val="1400"/>
              <a:buChar char="●"/>
            </a:pPr>
            <a:r>
              <a:rPr lang="en"/>
              <a:t>OrcaHello tags (2020+) w/D. Bain</a:t>
            </a:r>
            <a:endParaRPr/>
          </a:p>
          <a:p>
            <a:pPr indent="-317500" lvl="0" marL="457200" rtl="0" algn="l">
              <a:spcBef>
                <a:spcPts val="0"/>
              </a:spcBef>
              <a:spcAft>
                <a:spcPts val="0"/>
              </a:spcAft>
              <a:buSzPts val="1400"/>
              <a:buChar char="●"/>
            </a:pPr>
            <a:r>
              <a:rPr lang="en"/>
              <a:t>Orca Active Learning (2020+)</a:t>
            </a:r>
            <a:endParaRPr/>
          </a:p>
          <a:p>
            <a:pPr indent="-317500" lvl="0" marL="457200" rtl="0" algn="l">
              <a:spcBef>
                <a:spcPts val="0"/>
              </a:spcBef>
              <a:spcAft>
                <a:spcPts val="0"/>
              </a:spcAft>
              <a:buSzPts val="1400"/>
              <a:buChar char="●"/>
            </a:pPr>
            <a:r>
              <a:rPr lang="en"/>
              <a:t>Audacity (expert labeled test sets)</a:t>
            </a:r>
            <a:endParaRPr/>
          </a:p>
          <a:p>
            <a:pPr indent="-317500" lvl="0" marL="457200" rtl="0" algn="l">
              <a:spcBef>
                <a:spcPts val="0"/>
              </a:spcBef>
              <a:spcAft>
                <a:spcPts val="0"/>
              </a:spcAft>
              <a:buSzPts val="1400"/>
              <a:buChar char="●"/>
            </a:pPr>
            <a:r>
              <a:rPr i="1" lang="en"/>
              <a:t>2022: HALLO annotation tool</a:t>
            </a:r>
            <a:endParaRPr i="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idx="4294967295" type="ctrTitle"/>
          </p:nvPr>
        </p:nvSpPr>
        <p:spPr>
          <a:xfrm>
            <a:off x="625488" y="536425"/>
            <a:ext cx="7893000" cy="8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t>Artificial Intelligence for orcas</a:t>
            </a:r>
            <a:r>
              <a:rPr lang="en"/>
              <a:t> </a:t>
            </a:r>
            <a:endParaRPr/>
          </a:p>
        </p:txBody>
      </p:sp>
      <p:sp>
        <p:nvSpPr>
          <p:cNvPr id="142" name="Google Shape;142;p21"/>
          <p:cNvSpPr txBox="1"/>
          <p:nvPr>
            <p:ph idx="4294967295" type="subTitle"/>
          </p:nvPr>
        </p:nvSpPr>
        <p:spPr>
          <a:xfrm>
            <a:off x="625500" y="4070575"/>
            <a:ext cx="7893000" cy="53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for orcas (#ai4orcas) -- </a:t>
            </a:r>
            <a:r>
              <a:rPr lang="en" u="sng">
                <a:solidFill>
                  <a:schemeClr val="hlink"/>
                </a:solidFill>
                <a:hlinkClick r:id="rId3"/>
              </a:rPr>
              <a:t>ai4orcas.net</a:t>
            </a:r>
            <a:r>
              <a:rPr lang="en"/>
              <a:t> -- </a:t>
            </a:r>
            <a:r>
              <a:rPr lang="en" u="sng">
                <a:solidFill>
                  <a:schemeClr val="hlink"/>
                </a:solidFill>
                <a:hlinkClick r:id="rId4"/>
              </a:rPr>
              <a:t>OrcaHello</a:t>
            </a:r>
            <a:r>
              <a:rPr lang="en"/>
              <a:t> | </a:t>
            </a:r>
            <a:r>
              <a:rPr lang="en" u="sng">
                <a:solidFill>
                  <a:schemeClr val="hlink"/>
                </a:solidFill>
                <a:hlinkClick r:id="rId5"/>
              </a:rPr>
              <a:t>Pod.Cast</a:t>
            </a:r>
            <a:r>
              <a:rPr lang="en"/>
              <a:t> | </a:t>
            </a:r>
            <a:r>
              <a:rPr lang="en" u="sng">
                <a:solidFill>
                  <a:schemeClr val="hlink"/>
                </a:solidFill>
                <a:hlinkClick r:id="rId6"/>
              </a:rPr>
              <a:t>OrcaAL</a:t>
            </a:r>
            <a:endParaRPr/>
          </a:p>
          <a:p>
            <a:pPr indent="0" lvl="0" marL="0" rtl="0" algn="l">
              <a:spcBef>
                <a:spcPts val="1600"/>
              </a:spcBef>
              <a:spcAft>
                <a:spcPts val="1600"/>
              </a:spcAft>
              <a:buNone/>
            </a:pPr>
            <a:r>
              <a:rPr i="1" lang="en"/>
              <a:t>towards (more) open (marine) bioacoustic data science...</a:t>
            </a:r>
            <a:endParaRPr i="1"/>
          </a:p>
        </p:txBody>
      </p:sp>
      <p:sp>
        <p:nvSpPr>
          <p:cNvPr id="143" name="Google Shape;143;p21"/>
          <p:cNvSpPr/>
          <p:nvPr/>
        </p:nvSpPr>
        <p:spPr>
          <a:xfrm>
            <a:off x="679325" y="2091900"/>
            <a:ext cx="495900" cy="31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 name="Google Shape;144;p21"/>
          <p:cNvPicPr preferRelativeResize="0"/>
          <p:nvPr/>
        </p:nvPicPr>
        <p:blipFill>
          <a:blip r:embed="rId7">
            <a:alphaModFix/>
          </a:blip>
          <a:stretch>
            <a:fillRect/>
          </a:stretch>
        </p:blipFill>
        <p:spPr>
          <a:xfrm>
            <a:off x="1035716" y="1411063"/>
            <a:ext cx="7072573" cy="26107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